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9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1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2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3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4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5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6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7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8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9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0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31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32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33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34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35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38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9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40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41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42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43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44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45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3" r:id="rId1"/>
  </p:sldMasterIdLst>
  <p:notesMasterIdLst>
    <p:notesMasterId r:id="rId54"/>
  </p:notesMasterIdLst>
  <p:sldIdLst>
    <p:sldId id="256" r:id="rId2"/>
    <p:sldId id="257" r:id="rId3"/>
    <p:sldId id="258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7" r:id="rId22"/>
    <p:sldId id="295" r:id="rId23"/>
    <p:sldId id="296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7" r:id="rId43"/>
    <p:sldId id="318" r:id="rId44"/>
    <p:sldId id="316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260" r:id="rId53"/>
  </p:sldIdLst>
  <p:sldSz cx="9144000" cy="5143500" type="screen16x9"/>
  <p:notesSz cx="6858000" cy="9144000"/>
  <p:embeddedFontLst>
    <p:embeddedFont>
      <p:font typeface="Average" panose="020B0604020202020204" charset="0"/>
      <p:regular r:id="rId55"/>
    </p:embeddedFont>
    <p:embeddedFont>
      <p:font typeface="Cambria Math" panose="02040503050406030204" pitchFamily="18" charset="0"/>
      <p:regular r:id="rId56"/>
    </p:embeddedFont>
    <p:embeddedFont>
      <p:font typeface="Lato" panose="020B0604020202020204" charset="0"/>
      <p:regular r:id="rId57"/>
      <p:bold r:id="rId58"/>
      <p:italic r:id="rId59"/>
      <p:boldItalic r:id="rId60"/>
    </p:embeddedFont>
    <p:embeddedFont>
      <p:font typeface="Montserrat" panose="020B0604020202020204" charset="0"/>
      <p:regular r:id="rId61"/>
      <p:bold r:id="rId62"/>
      <p:italic r:id="rId63"/>
      <p:boldItalic r:id="rId64"/>
    </p:embeddedFont>
    <p:embeddedFont>
      <p:font typeface="Tw Cen MT" panose="020B0602020104020603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A697D2C4-0964-4320-B61A-68C446206FB9}">
          <p14:sldIdLst>
            <p14:sldId id="256"/>
            <p14:sldId id="257"/>
            <p14:sldId id="258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7"/>
            <p14:sldId id="295"/>
            <p14:sldId id="296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7"/>
            <p14:sldId id="318"/>
            <p14:sldId id="316"/>
            <p14:sldId id="319"/>
            <p14:sldId id="320"/>
            <p14:sldId id="321"/>
            <p14:sldId id="322"/>
            <p14:sldId id="323"/>
            <p14:sldId id="324"/>
            <p14:sldId id="325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na M" initials="SM" lastIdx="1" clrIdx="0">
    <p:extLst>
      <p:ext uri="{19B8F6BF-5375-455C-9EA6-DF929625EA0E}">
        <p15:presenceInfo xmlns:p15="http://schemas.microsoft.com/office/powerpoint/2012/main" userId="Sina 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213" autoAdjust="0"/>
  </p:normalViewPr>
  <p:slideViewPr>
    <p:cSldViewPr snapToGrid="0">
      <p:cViewPr varScale="1">
        <p:scale>
          <a:sx n="56" d="100"/>
          <a:sy n="56" d="100"/>
        </p:scale>
        <p:origin x="72" y="4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ysClr val="windowText" lastClr="000000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ysClr val="windowText" lastClr="000000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ysClr val="windowText" lastClr="000000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ysClr val="windowText" lastClr="000000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9DDF87A-5EFD-4992-B997-853F8ABD4368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10800000" rev="0"/>
          </a:camera>
          <a:lightRig rig="threePt" dir="t"/>
        </a:scene3d>
      </dgm:spPr>
    </dgm:pt>
    <dgm:pt modelId="{EA39B212-5167-41A9-91D9-CFA6186255E6}">
      <dgm:prSet phldrT="[Text]"/>
      <dgm:spPr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42930A72-9FC8-4996-BA9E-3023B50F4229}" type="par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DA9C6B23-D585-4EDF-8539-3D8E67E21BF8}" type="sibTrans" cxnId="{77195CC3-D4A6-4D3B-8454-7E8024A594B8}">
      <dgm:prSet/>
      <dgm:spPr/>
      <dgm:t>
        <a:bodyPr/>
        <a:lstStyle/>
        <a:p>
          <a:pPr algn="r"/>
          <a:endParaRPr lang="en-US"/>
        </a:p>
      </dgm:t>
    </dgm:pt>
    <dgm:pt modelId="{3B27A137-065E-4FF0-8F9D-D5232CF65797}">
      <dgm:prSet phldrT="[Text]"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BF9D7F78-85F9-4A0E-9A0F-560C7612B450}" type="par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35BD4C9D-03D4-4257-8B7B-C7F4D405C9B7}" type="sibTrans" cxnId="{AFF18D41-9861-4D1F-B675-9DD8D5737ECF}">
      <dgm:prSet/>
      <dgm:spPr/>
      <dgm:t>
        <a:bodyPr/>
        <a:lstStyle/>
        <a:p>
          <a:pPr algn="r"/>
          <a:endParaRPr lang="en-US"/>
        </a:p>
      </dgm:t>
    </dgm:pt>
    <dgm:pt modelId="{2BC983B7-CDC3-41D3-A7D9-153F643E70A6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24F762D2-441F-4D20-BD93-175A2C9B9FD8}" type="par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68BD2035-0F2D-49FA-A7C1-D5E0540C17DA}" type="sibTrans" cxnId="{463F1A31-A290-4808-8058-48CAB518B61A}">
      <dgm:prSet/>
      <dgm:spPr/>
      <dgm:t>
        <a:bodyPr/>
        <a:lstStyle/>
        <a:p>
          <a:pPr algn="r"/>
          <a:endParaRPr lang="en-US"/>
        </a:p>
      </dgm:t>
    </dgm:pt>
    <dgm:pt modelId="{08FB3A0C-ED22-4771-8AA5-5D408B662F30}">
      <dgm:prSet/>
      <dgm:spPr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gm:t>
    </dgm:pt>
    <dgm:pt modelId="{0B8EB641-85F4-4544-9590-FB9950FB3ADF}" type="par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E604C979-4AE8-4427-82C3-A17F7322B7CF}" type="sibTrans" cxnId="{3DE82E3A-0530-48D2-9521-EF0960C81921}">
      <dgm:prSet/>
      <dgm:spPr/>
      <dgm:t>
        <a:bodyPr/>
        <a:lstStyle/>
        <a:p>
          <a:pPr algn="r"/>
          <a:endParaRPr lang="en-US"/>
        </a:p>
      </dgm:t>
    </dgm:pt>
    <dgm:pt modelId="{78375B1B-0536-4A2A-BCBA-8671DB25F044}">
      <dgm:prSet phldrT="[Text]"/>
      <dgm:spPr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p3d/>
      </dgm:spPr>
      <dgm:t>
        <a:bodyPr>
          <a:flatTx/>
        </a:bodyPr>
        <a:lstStyle/>
        <a:p>
          <a:pPr algn="ctr">
            <a:buNone/>
          </a:pPr>
          <a:r>
            <a:rPr lang="fa-IR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gm:t>
    </dgm:pt>
    <dgm:pt modelId="{4A188D73-28D4-448F-9744-D8662FEF9C70}" type="parTrans" cxnId="{8D5A4907-3E35-4DEB-BD0A-975C251D285F}">
      <dgm:prSet/>
      <dgm:spPr/>
      <dgm:t>
        <a:bodyPr/>
        <a:lstStyle/>
        <a:p>
          <a:endParaRPr lang="en-US"/>
        </a:p>
      </dgm:t>
    </dgm:pt>
    <dgm:pt modelId="{D55F0C90-30C5-40AE-9265-547B8FE3F369}" type="sibTrans" cxnId="{8D5A4907-3E35-4DEB-BD0A-975C251D285F}">
      <dgm:prSet/>
      <dgm:spPr/>
      <dgm:t>
        <a:bodyPr/>
        <a:lstStyle/>
        <a:p>
          <a:endParaRPr lang="en-US"/>
        </a:p>
      </dgm:t>
    </dgm:pt>
    <dgm:pt modelId="{EFF2A633-A6AF-433E-AD0A-8DC8D319E01A}" type="pres">
      <dgm:prSet presAssocID="{C9DDF87A-5EFD-4992-B997-853F8ABD4368}" presName="Name0" presStyleCnt="0">
        <dgm:presLayoutVars>
          <dgm:dir/>
          <dgm:resizeHandles val="exact"/>
        </dgm:presLayoutVars>
      </dgm:prSet>
      <dgm:spPr/>
    </dgm:pt>
    <dgm:pt modelId="{3766A80C-22CD-475A-BA81-F6DAB455E7F8}" type="pres">
      <dgm:prSet presAssocID="{78375B1B-0536-4A2A-BCBA-8671DB25F044}" presName="parTxOnly" presStyleLbl="node1" presStyleIdx="0" presStyleCnt="5" custScaleY="74479">
        <dgm:presLayoutVars>
          <dgm:bulletEnabled val="1"/>
        </dgm:presLayoutVars>
      </dgm:prSet>
      <dgm:spPr>
        <a:xfrm>
          <a:off x="995" y="201087"/>
          <a:ext cx="1631068" cy="485921"/>
        </a:xfrm>
        <a:prstGeom prst="homePlate">
          <a:avLst/>
        </a:prstGeom>
      </dgm:spPr>
    </dgm:pt>
    <dgm:pt modelId="{9C4FCA20-1A44-4FBB-893E-165FC7FA4AD9}" type="pres">
      <dgm:prSet presAssocID="{D55F0C90-30C5-40AE-9265-547B8FE3F369}" presName="parSpace" presStyleCnt="0"/>
      <dgm:spPr>
        <a:sp3d/>
      </dgm:spPr>
    </dgm:pt>
    <dgm:pt modelId="{2126FBD9-A9E1-468B-B80E-E7ACB6CB2029}" type="pres">
      <dgm:prSet presAssocID="{EA39B212-5167-41A9-91D9-CFA6186255E6}" presName="parTxOnly" presStyleLbl="node1" presStyleIdx="1" presStyleCnt="5" custScaleY="74479">
        <dgm:presLayoutVars>
          <dgm:bulletEnabled val="1"/>
        </dgm:presLayoutVars>
      </dgm:prSet>
      <dgm:spPr>
        <a:xfrm>
          <a:off x="1305850" y="201087"/>
          <a:ext cx="1631068" cy="485921"/>
        </a:xfrm>
        <a:prstGeom prst="chevron">
          <a:avLst/>
        </a:prstGeom>
      </dgm:spPr>
    </dgm:pt>
    <dgm:pt modelId="{8A6552BB-D467-4D27-8E89-0DBA9105A3F7}" type="pres">
      <dgm:prSet presAssocID="{DA9C6B23-D585-4EDF-8539-3D8E67E21BF8}" presName="parSpace" presStyleCnt="0"/>
      <dgm:spPr>
        <a:sp3d/>
      </dgm:spPr>
    </dgm:pt>
    <dgm:pt modelId="{9F16B73B-F655-468F-8D22-CD9EF88E43AE}" type="pres">
      <dgm:prSet presAssocID="{08FB3A0C-ED22-4771-8AA5-5D408B662F30}" presName="parTxOnly" presStyleLbl="node1" presStyleIdx="2" presStyleCnt="5" custScaleY="74479">
        <dgm:presLayoutVars>
          <dgm:bulletEnabled val="1"/>
        </dgm:presLayoutVars>
      </dgm:prSet>
      <dgm:spPr>
        <a:xfrm>
          <a:off x="2610705" y="201087"/>
          <a:ext cx="1631068" cy="485921"/>
        </a:xfrm>
        <a:prstGeom prst="chevron">
          <a:avLst/>
        </a:prstGeom>
      </dgm:spPr>
    </dgm:pt>
    <dgm:pt modelId="{3065693B-A3DF-452F-95E8-FCECA8769325}" type="pres">
      <dgm:prSet presAssocID="{E604C979-4AE8-4427-82C3-A17F7322B7CF}" presName="parSpace" presStyleCnt="0"/>
      <dgm:spPr>
        <a:sp3d/>
      </dgm:spPr>
    </dgm:pt>
    <dgm:pt modelId="{5720AF81-A9C0-4CCD-9DC8-6F304B3E4A94}" type="pres">
      <dgm:prSet presAssocID="{2BC983B7-CDC3-41D3-A7D9-153F643E70A6}" presName="parTxOnly" presStyleLbl="node1" presStyleIdx="3" presStyleCnt="5" custScaleY="74479">
        <dgm:presLayoutVars>
          <dgm:bulletEnabled val="1"/>
        </dgm:presLayoutVars>
      </dgm:prSet>
      <dgm:spPr>
        <a:xfrm>
          <a:off x="3915560" y="201087"/>
          <a:ext cx="1631068" cy="485921"/>
        </a:xfrm>
        <a:prstGeom prst="chevron">
          <a:avLst/>
        </a:prstGeom>
      </dgm:spPr>
    </dgm:pt>
    <dgm:pt modelId="{C36D5BE1-CE63-4702-B802-6C247E24CC4C}" type="pres">
      <dgm:prSet presAssocID="{68BD2035-0F2D-49FA-A7C1-D5E0540C17DA}" presName="parSpace" presStyleCnt="0"/>
      <dgm:spPr>
        <a:sp3d/>
      </dgm:spPr>
    </dgm:pt>
    <dgm:pt modelId="{A9A3E69A-D195-48F2-957C-341B3EF78775}" type="pres">
      <dgm:prSet presAssocID="{3B27A137-065E-4FF0-8F9D-D5232CF65797}" presName="parTxOnly" presStyleLbl="node1" presStyleIdx="4" presStyleCnt="5" custScaleY="74435">
        <dgm:presLayoutVars>
          <dgm:bulletEnabled val="1"/>
        </dgm:presLayoutVars>
      </dgm:prSet>
      <dgm:spPr>
        <a:xfrm>
          <a:off x="5220414" y="201230"/>
          <a:ext cx="1631068" cy="485634"/>
        </a:xfrm>
        <a:prstGeom prst="chevron">
          <a:avLst/>
        </a:prstGeom>
      </dgm:spPr>
    </dgm:pt>
  </dgm:ptLst>
  <dgm:cxnLst>
    <dgm:cxn modelId="{8D5A4907-3E35-4DEB-BD0A-975C251D285F}" srcId="{C9DDF87A-5EFD-4992-B997-853F8ABD4368}" destId="{78375B1B-0536-4A2A-BCBA-8671DB25F044}" srcOrd="0" destOrd="0" parTransId="{4A188D73-28D4-448F-9744-D8662FEF9C70}" sibTransId="{D55F0C90-30C5-40AE-9265-547B8FE3F369}"/>
    <dgm:cxn modelId="{3419472D-BF68-4972-9243-839A47051907}" type="presOf" srcId="{EA39B212-5167-41A9-91D9-CFA6186255E6}" destId="{2126FBD9-A9E1-468B-B80E-E7ACB6CB2029}" srcOrd="0" destOrd="0" presId="urn:microsoft.com/office/officeart/2005/8/layout/hChevron3"/>
    <dgm:cxn modelId="{463F1A31-A290-4808-8058-48CAB518B61A}" srcId="{C9DDF87A-5EFD-4992-B997-853F8ABD4368}" destId="{2BC983B7-CDC3-41D3-A7D9-153F643E70A6}" srcOrd="3" destOrd="0" parTransId="{24F762D2-441F-4D20-BD93-175A2C9B9FD8}" sibTransId="{68BD2035-0F2D-49FA-A7C1-D5E0540C17DA}"/>
    <dgm:cxn modelId="{3DE82E3A-0530-48D2-9521-EF0960C81921}" srcId="{C9DDF87A-5EFD-4992-B997-853F8ABD4368}" destId="{08FB3A0C-ED22-4771-8AA5-5D408B662F30}" srcOrd="2" destOrd="0" parTransId="{0B8EB641-85F4-4544-9590-FB9950FB3ADF}" sibTransId="{E604C979-4AE8-4427-82C3-A17F7322B7CF}"/>
    <dgm:cxn modelId="{AFF18D41-9861-4D1F-B675-9DD8D5737ECF}" srcId="{C9DDF87A-5EFD-4992-B997-853F8ABD4368}" destId="{3B27A137-065E-4FF0-8F9D-D5232CF65797}" srcOrd="4" destOrd="0" parTransId="{BF9D7F78-85F9-4A0E-9A0F-560C7612B450}" sibTransId="{35BD4C9D-03D4-4257-8B7B-C7F4D405C9B7}"/>
    <dgm:cxn modelId="{329FFC6A-E6FA-4548-98BC-1E898E81EF69}" type="presOf" srcId="{78375B1B-0536-4A2A-BCBA-8671DB25F044}" destId="{3766A80C-22CD-475A-BA81-F6DAB455E7F8}" srcOrd="0" destOrd="0" presId="urn:microsoft.com/office/officeart/2005/8/layout/hChevron3"/>
    <dgm:cxn modelId="{5D6A8F96-387B-420B-9FE2-B59916C5E2FE}" type="presOf" srcId="{C9DDF87A-5EFD-4992-B997-853F8ABD4368}" destId="{EFF2A633-A6AF-433E-AD0A-8DC8D319E01A}" srcOrd="0" destOrd="0" presId="urn:microsoft.com/office/officeart/2005/8/layout/hChevron3"/>
    <dgm:cxn modelId="{AB87A2BD-E001-42C1-8313-F43B4F401ADB}" type="presOf" srcId="{3B27A137-065E-4FF0-8F9D-D5232CF65797}" destId="{A9A3E69A-D195-48F2-957C-341B3EF78775}" srcOrd="0" destOrd="0" presId="urn:microsoft.com/office/officeart/2005/8/layout/hChevron3"/>
    <dgm:cxn modelId="{77195CC3-D4A6-4D3B-8454-7E8024A594B8}" srcId="{C9DDF87A-5EFD-4992-B997-853F8ABD4368}" destId="{EA39B212-5167-41A9-91D9-CFA6186255E6}" srcOrd="1" destOrd="0" parTransId="{42930A72-9FC8-4996-BA9E-3023B50F4229}" sibTransId="{DA9C6B23-D585-4EDF-8539-3D8E67E21BF8}"/>
    <dgm:cxn modelId="{E3DE56E2-B938-4BBF-AE8D-4DF414477A7E}" type="presOf" srcId="{08FB3A0C-ED22-4771-8AA5-5D408B662F30}" destId="{9F16B73B-F655-468F-8D22-CD9EF88E43AE}" srcOrd="0" destOrd="0" presId="urn:microsoft.com/office/officeart/2005/8/layout/hChevron3"/>
    <dgm:cxn modelId="{FE642CEC-0CA6-4A32-8EA0-FE8C50BAD012}" type="presOf" srcId="{2BC983B7-CDC3-41D3-A7D9-153F643E70A6}" destId="{5720AF81-A9C0-4CCD-9DC8-6F304B3E4A94}" srcOrd="0" destOrd="0" presId="urn:microsoft.com/office/officeart/2005/8/layout/hChevron3"/>
    <dgm:cxn modelId="{4234A536-9D6C-48EA-931A-0FFBDC782747}" type="presParOf" srcId="{EFF2A633-A6AF-433E-AD0A-8DC8D319E01A}" destId="{3766A80C-22CD-475A-BA81-F6DAB455E7F8}" srcOrd="0" destOrd="0" presId="urn:microsoft.com/office/officeart/2005/8/layout/hChevron3"/>
    <dgm:cxn modelId="{16810EDC-21E7-4A81-BDB2-0CAAE90AACF1}" type="presParOf" srcId="{EFF2A633-A6AF-433E-AD0A-8DC8D319E01A}" destId="{9C4FCA20-1A44-4FBB-893E-165FC7FA4AD9}" srcOrd="1" destOrd="0" presId="urn:microsoft.com/office/officeart/2005/8/layout/hChevron3"/>
    <dgm:cxn modelId="{538054BD-1C56-4895-9C33-991AD92CAC81}" type="presParOf" srcId="{EFF2A633-A6AF-433E-AD0A-8DC8D319E01A}" destId="{2126FBD9-A9E1-468B-B80E-E7ACB6CB2029}" srcOrd="2" destOrd="0" presId="urn:microsoft.com/office/officeart/2005/8/layout/hChevron3"/>
    <dgm:cxn modelId="{CA06DEE8-21C7-404A-9A0B-7B1F08B83587}" type="presParOf" srcId="{EFF2A633-A6AF-433E-AD0A-8DC8D319E01A}" destId="{8A6552BB-D467-4D27-8E89-0DBA9105A3F7}" srcOrd="3" destOrd="0" presId="urn:microsoft.com/office/officeart/2005/8/layout/hChevron3"/>
    <dgm:cxn modelId="{42027E7A-AE35-452E-A18A-2A7822BD525B}" type="presParOf" srcId="{EFF2A633-A6AF-433E-AD0A-8DC8D319E01A}" destId="{9F16B73B-F655-468F-8D22-CD9EF88E43AE}" srcOrd="4" destOrd="0" presId="urn:microsoft.com/office/officeart/2005/8/layout/hChevron3"/>
    <dgm:cxn modelId="{386C9530-CC2E-4A67-91B6-3D99B5946EF1}" type="presParOf" srcId="{EFF2A633-A6AF-433E-AD0A-8DC8D319E01A}" destId="{3065693B-A3DF-452F-95E8-FCECA8769325}" srcOrd="5" destOrd="0" presId="urn:microsoft.com/office/officeart/2005/8/layout/hChevron3"/>
    <dgm:cxn modelId="{71680CD8-CA01-4957-A7AF-5CC2D73272CD}" type="presParOf" srcId="{EFF2A633-A6AF-433E-AD0A-8DC8D319E01A}" destId="{5720AF81-A9C0-4CCD-9DC8-6F304B3E4A94}" srcOrd="6" destOrd="0" presId="urn:microsoft.com/office/officeart/2005/8/layout/hChevron3"/>
    <dgm:cxn modelId="{2B36A408-DF12-4C8E-9EE8-D61D0D60E97E}" type="presParOf" srcId="{EFF2A633-A6AF-433E-AD0A-8DC8D319E01A}" destId="{C36D5BE1-CE63-4702-B802-6C247E24CC4C}" srcOrd="7" destOrd="0" presId="urn:microsoft.com/office/officeart/2005/8/layout/hChevron3"/>
    <dgm:cxn modelId="{0B8CA9D2-9746-4EC1-89E4-3778CBEA2479}" type="presParOf" srcId="{EFF2A633-A6AF-433E-AD0A-8DC8D319E01A}" destId="{A9A3E69A-D195-48F2-957C-341B3EF7877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ysClr val="windowText" lastClr="000000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ysClr val="windowText" lastClr="000000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ysClr val="windowText" lastClr="000000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ysClr val="windowText" lastClr="000000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6A80C-22CD-475A-BA81-F6DAB455E7F8}">
      <dsp:nvSpPr>
        <dsp:cNvPr id="0" name=""/>
        <dsp:cNvSpPr/>
      </dsp:nvSpPr>
      <dsp:spPr>
        <a:xfrm>
          <a:off x="794" y="50225"/>
          <a:ext cx="1548416" cy="293148"/>
        </a:xfrm>
        <a:prstGeom prst="homePlate">
          <a:avLst/>
        </a:prstGeom>
        <a:solidFill>
          <a:schemeClr val="accent5"/>
        </a:solidFill>
        <a:ln w="15875" cap="flat" cmpd="sng" algn="ctr">
          <a:solidFill>
            <a:sysClr val="window" lastClr="FFFFFF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مقدمه و انگیزه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+mn-cs"/>
          </a:endParaRPr>
        </a:p>
      </dsp:txBody>
      <dsp:txXfrm>
        <a:off x="794" y="50225"/>
        <a:ext cx="1475129" cy="293148"/>
      </dsp:txXfrm>
    </dsp:sp>
    <dsp:sp modelId="{2126FBD9-A9E1-468B-B80E-E7ACB6CB2029}">
      <dsp:nvSpPr>
        <dsp:cNvPr id="0" name=""/>
        <dsp:cNvSpPr/>
      </dsp:nvSpPr>
      <dsp:spPr>
        <a:xfrm>
          <a:off x="1239527" y="50225"/>
          <a:ext cx="1548416" cy="293148"/>
        </a:xfrm>
        <a:prstGeom prst="chevron">
          <a:avLst/>
        </a:prstGeom>
        <a:solidFill>
          <a:srgbClr val="000000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معرفی مبانی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1386101" y="50225"/>
        <a:ext cx="1255268" cy="293148"/>
      </dsp:txXfrm>
    </dsp:sp>
    <dsp:sp modelId="{9F16B73B-F655-468F-8D22-CD9EF88E43AE}">
      <dsp:nvSpPr>
        <dsp:cNvPr id="0" name=""/>
        <dsp:cNvSpPr/>
      </dsp:nvSpPr>
      <dsp:spPr>
        <a:xfrm>
          <a:off x="2478260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مرور کارهای مرتبط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2624834" y="50225"/>
        <a:ext cx="1255268" cy="293148"/>
      </dsp:txXfrm>
    </dsp:sp>
    <dsp:sp modelId="{5720AF81-A9C0-4CCD-9DC8-6F304B3E4A94}">
      <dsp:nvSpPr>
        <dsp:cNvPr id="0" name=""/>
        <dsp:cNvSpPr/>
      </dsp:nvSpPr>
      <dsp:spPr>
        <a:xfrm>
          <a:off x="3716993" y="50225"/>
          <a:ext cx="1548416" cy="293148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پیاده‌سازی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3863567" y="50225"/>
        <a:ext cx="1255268" cy="293148"/>
      </dsp:txXfrm>
    </dsp:sp>
    <dsp:sp modelId="{A9A3E69A-D195-48F2-957C-341B3EF78775}">
      <dsp:nvSpPr>
        <dsp:cNvPr id="0" name=""/>
        <dsp:cNvSpPr/>
      </dsp:nvSpPr>
      <dsp:spPr>
        <a:xfrm>
          <a:off x="4955727" y="50311"/>
          <a:ext cx="1548416" cy="292975"/>
        </a:xfrm>
        <a:prstGeom prst="chevron">
          <a:avLst/>
        </a:prstGeom>
        <a:solidFill>
          <a:schemeClr val="accent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  <a:flatTx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200" kern="1200" dirty="0" err="1">
              <a:solidFill>
                <a:sysClr val="window" lastClr="FFFFFF"/>
              </a:solidFill>
              <a:latin typeface="Tw Cen MT" panose="020B0602020104020603"/>
              <a:ea typeface="+mn-ea"/>
              <a:cs typeface="B Nazanin" panose="00000400000000000000" pitchFamily="2" charset="-78"/>
            </a:rPr>
            <a:t>جمع‌بندی</a:t>
          </a:r>
          <a:endParaRPr lang="en-US" sz="1200" kern="1200" dirty="0">
            <a:solidFill>
              <a:sysClr val="window" lastClr="FFFFFF"/>
            </a:solidFill>
            <a:latin typeface="Tw Cen MT" panose="020B0602020104020603"/>
            <a:ea typeface="+mn-ea"/>
            <a:cs typeface="B Nazanin" panose="00000400000000000000" pitchFamily="2" charset="-78"/>
          </a:endParaRPr>
        </a:p>
      </dsp:txBody>
      <dsp:txXfrm>
        <a:off x="5102215" y="50311"/>
        <a:ext cx="1255441" cy="292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006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f87997393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f87997393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59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287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/>
              <a:t>کنترل </a:t>
            </a:r>
            <a:r>
              <a:rPr lang="fa-IR" dirty="0" err="1"/>
              <a:t>کامپایل</a:t>
            </a:r>
            <a:r>
              <a:rPr lang="fa-IR" dirty="0"/>
              <a:t> با </a:t>
            </a:r>
            <a:r>
              <a:rPr lang="fa-IR" dirty="0" err="1"/>
              <a:t>پراگما</a:t>
            </a:r>
            <a:r>
              <a:rPr lang="fa-IR" dirty="0"/>
              <a:t> ها و </a:t>
            </a:r>
            <a:r>
              <a:rPr lang="fa-IR" dirty="0" err="1"/>
              <a:t>دایرکتیوها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4981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ابزارهای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hls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حدود 15 ساله که به بازار اومدن اما بیشتر مهندسین هنوز از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rtl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برای طراحی </a:t>
            </a:r>
            <a:r>
              <a:rPr lang="fa-I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هاشون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استفاده میکنن. تبدیل کردن توصیف ترتیبی سطح بالای نرم افزاری به معماری سخت افزاری موازی و کاملا بهینه کار بسیار پیچیده اس هست. درسته که هزینه های زیاد مالی و زمان زیادی برای </a:t>
            </a:r>
            <a:r>
              <a:rPr lang="fa-I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ریسرچ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در زمینه ی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hls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اختصاص دادن اما نتایج این تحقیقات هنوز به شدت وابسته به </a:t>
            </a:r>
            <a:r>
              <a:rPr lang="fa-I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استایل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کد زدن و جزییات پیچیده ی طراحی هستن. از </a:t>
            </a:r>
            <a:r>
              <a:rPr lang="fa-I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اونجایی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که عیب و نقص ها و </a:t>
            </a:r>
            <a:r>
              <a:rPr lang="fa-I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ناکاراییی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های </a:t>
            </a:r>
            <a:r>
              <a:rPr lang="fa-I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کامپایلر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تنها در طی طراحی مشخص </a:t>
            </a:r>
            <a:r>
              <a:rPr lang="fa-I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میشن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، تصمیم به استفاده از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hls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ریسک غیر قابل انکاری رو </a:t>
            </a:r>
            <a:r>
              <a:rPr lang="fa-I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داره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fa-IR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7462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6754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با وجود این چالش­ها، محققین روش­های </a:t>
            </a:r>
            <a:r>
              <a:rPr lang="fa-I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بهینه­سازی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جالبی را در سطوح </a:t>
            </a:r>
            <a:r>
              <a:rPr lang="fa-I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الگوریتم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و معماری برای طراحی </a:t>
            </a:r>
            <a:r>
              <a:rPr lang="fa-I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شتاب­دهنده­های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شبکه­های عصبی با کارایی بالا روی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FPGA</a:t>
            </a:r>
            <a:r>
              <a:rPr lang="fa-I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ارائه داده­اند که در این بخش به معرفی آن­ها می­پردازیم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5457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/>
              <a:t>یک کار جالبی هم که تو [5 تو </a:t>
            </a:r>
            <a:r>
              <a:rPr lang="fa-IR" dirty="0" err="1"/>
              <a:t>سروی</a:t>
            </a:r>
            <a:r>
              <a:rPr lang="fa-IR" dirty="0"/>
              <a:t>] کردن اینه که دو تا لایه ی پشت هم رو یکی کردن و به این روش انتقال داده بین دو تا لایه رو حذف کردن. به این شکل </a:t>
            </a:r>
            <a:r>
              <a:rPr lang="fa-IR" dirty="0" err="1"/>
              <a:t>تونستن</a:t>
            </a:r>
            <a:r>
              <a:rPr lang="fa-IR" dirty="0"/>
              <a:t> با 20 درصد انتقال داده ی بیشتر روی </a:t>
            </a:r>
            <a:r>
              <a:rPr lang="fa-IR" dirty="0" err="1"/>
              <a:t>چیپ</a:t>
            </a:r>
            <a:r>
              <a:rPr lang="fa-IR" dirty="0"/>
              <a:t>، 95 درصد انتقال داده خارج </a:t>
            </a:r>
            <a:r>
              <a:rPr lang="fa-IR" dirty="0" err="1"/>
              <a:t>چیپ</a:t>
            </a:r>
            <a:r>
              <a:rPr lang="fa-IR" dirty="0"/>
              <a:t> رو کاهش بدن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9503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1424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351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7997393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7997393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2284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767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71919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5635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f87997393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f87997393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879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62107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88835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f87997393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f87997393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58027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05274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591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6502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8190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69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0273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49777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10256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79227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126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69703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44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3836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3469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83659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01304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5611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0755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56550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0222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7540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4273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2824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6646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0139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12178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f87997393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f87997393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f87997393_0_1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1f87997393_0_1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932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7201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2921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1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offset_comp_406605.jpg"/>
          <p:cNvPicPr preferRelativeResize="0"/>
          <p:nvPr/>
        </p:nvPicPr>
        <p:blipFill rotWithShape="1">
          <a:blip r:embed="rId2">
            <a:alphaModFix amt="66000"/>
          </a:blip>
          <a:srcRect l="20991" t="2690" r="40112" b="39565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/>
          <a:srcRect l="9813" t="7677" r="2406" b="7677"/>
          <a:stretch/>
        </p:blipFill>
        <p:spPr>
          <a:xfrm rot="10800000">
            <a:off x="6976797" y="-12847"/>
            <a:ext cx="2167200" cy="16254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91440" y="466344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>
            <a:spLocks noGrp="1"/>
          </p:cNvSpPr>
          <p:nvPr>
            <p:ph type="sldNum" idx="12"/>
          </p:nvPr>
        </p:nvSpPr>
        <p:spPr>
          <a:xfrm>
            <a:off x="91440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3">
  <p:cSld name="TITLE_AND_BODY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6" descr="offset_comp_343059.jpg"/>
          <p:cNvPicPr preferRelativeResize="0"/>
          <p:nvPr/>
        </p:nvPicPr>
        <p:blipFill rotWithShape="1">
          <a:blip r:embed="rId2">
            <a:alphaModFix amt="80000"/>
          </a:blip>
          <a:srcRect l="30474" t="11955" r="30474" b="25870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name="adj" fmla="val 50343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body" idx="1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ldNum" idx="12"/>
          </p:nvPr>
        </p:nvSpPr>
        <p:spPr>
          <a:xfrm>
            <a:off x="91440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 r:id="rId3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">
            <a:hlinkClick r:id="rId3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6">
            <a:hlinkClick r:id="rId3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6">
            <a:hlinkClick r:id="rId3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91440" y="466247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91440" y="466344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5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ldNum" idx="12"/>
          </p:nvPr>
        </p:nvSpPr>
        <p:spPr>
          <a:xfrm>
            <a:off x="91440" y="466344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_AND_BODY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6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6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6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sldNum" idx="12"/>
          </p:nvPr>
        </p:nvSpPr>
        <p:spPr>
          <a:xfrm>
            <a:off x="91440" y="466344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8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8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8"/>
          <p:cNvSpPr txBox="1">
            <a:spLocks noGrp="1"/>
          </p:cNvSpPr>
          <p:nvPr>
            <p:ph type="sldNum" idx="12"/>
          </p:nvPr>
        </p:nvSpPr>
        <p:spPr>
          <a:xfrm>
            <a:off x="91440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11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1"/>
          <p:cNvSpPr txBox="1">
            <a:spLocks noGrp="1"/>
          </p:cNvSpPr>
          <p:nvPr>
            <p:ph type="sldNum" idx="12"/>
          </p:nvPr>
        </p:nvSpPr>
        <p:spPr>
          <a:xfrm>
            <a:off x="91440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3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ldNum" idx="12"/>
          </p:nvPr>
        </p:nvSpPr>
        <p:spPr>
          <a:xfrm>
            <a:off x="91440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14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ldNum" idx="12"/>
          </p:nvPr>
        </p:nvSpPr>
        <p:spPr>
          <a:xfrm>
            <a:off x="91440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4631" y="464531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7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inamahdipour@aut.ac.ir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image" Target="../media/image7.jpg"/><Relationship Id="rId7" Type="http://schemas.openxmlformats.org/officeDocument/2006/relationships/diagramLayout" Target="../diagrams/layout2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0.xml"/><Relationship Id="rId5" Type="http://schemas.openxmlformats.org/officeDocument/2006/relationships/image" Target="../media/image9.jpg"/><Relationship Id="rId10" Type="http://schemas.microsoft.com/office/2007/relationships/diagramDrawing" Target="../diagrams/drawing20.xml"/><Relationship Id="rId4" Type="http://schemas.openxmlformats.org/officeDocument/2006/relationships/image" Target="../media/image8.jpg"/><Relationship Id="rId9" Type="http://schemas.openxmlformats.org/officeDocument/2006/relationships/diagramColors" Target="../diagrams/colors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10" Type="http://schemas.openxmlformats.org/officeDocument/2006/relationships/image" Target="../media/image20.emf"/><Relationship Id="rId4" Type="http://schemas.openxmlformats.org/officeDocument/2006/relationships/diagramLayout" Target="../diagrams/layout21.xml"/><Relationship Id="rId9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3.xml"/><Relationship Id="rId3" Type="http://schemas.openxmlformats.org/officeDocument/2006/relationships/image" Target="../media/image7.jpg"/><Relationship Id="rId7" Type="http://schemas.openxmlformats.org/officeDocument/2006/relationships/diagramLayout" Target="../diagrams/layout2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3.xml"/><Relationship Id="rId5" Type="http://schemas.openxmlformats.org/officeDocument/2006/relationships/image" Target="../media/image9.jpg"/><Relationship Id="rId10" Type="http://schemas.microsoft.com/office/2007/relationships/diagramDrawing" Target="../diagrams/drawing23.xml"/><Relationship Id="rId4" Type="http://schemas.openxmlformats.org/officeDocument/2006/relationships/image" Target="../media/image8.jpg"/><Relationship Id="rId9" Type="http://schemas.openxmlformats.org/officeDocument/2006/relationships/diagramColors" Target="../diagrams/colors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7.jp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5" Type="http://schemas.openxmlformats.org/officeDocument/2006/relationships/image" Target="../media/image9.jpg"/><Relationship Id="rId10" Type="http://schemas.microsoft.com/office/2007/relationships/diagramDrawing" Target="../diagrams/drawing2.xml"/><Relationship Id="rId4" Type="http://schemas.openxmlformats.org/officeDocument/2006/relationships/image" Target="../media/image8.jpg"/><Relationship Id="rId9" Type="http://schemas.openxmlformats.org/officeDocument/2006/relationships/diagramColors" Target="../diagrams/colors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err="1">
                <a:cs typeface="B Nazanin" panose="00000400000000000000" pitchFamily="2" charset="-78"/>
              </a:rPr>
              <a:t>پیاده‌سازی</a:t>
            </a:r>
            <a:r>
              <a:rPr lang="fa-IR" dirty="0">
                <a:cs typeface="B Nazanin" panose="00000400000000000000" pitchFamily="2" charset="-78"/>
              </a:rPr>
              <a:t> تابع </a:t>
            </a:r>
            <a:r>
              <a:rPr lang="fa-IR" dirty="0" err="1">
                <a:cs typeface="B Nazanin" panose="00000400000000000000" pitchFamily="2" charset="-78"/>
              </a:rPr>
              <a:t>کانولوشن</a:t>
            </a:r>
            <a:r>
              <a:rPr lang="fa-IR" dirty="0">
                <a:cs typeface="B Nazanin" panose="00000400000000000000" pitchFamily="2" charset="-78"/>
              </a:rPr>
              <a:t> و ادغام روی </a:t>
            </a:r>
            <a:r>
              <a:rPr lang="en-US" sz="3600" dirty="0">
                <a:cs typeface="B Nazanin" panose="00000400000000000000" pitchFamily="2" charset="-78"/>
              </a:rPr>
              <a:t>FPGA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29" name="Google Shape;229;p17"/>
          <p:cNvSpPr txBox="1">
            <a:spLocks noGrp="1"/>
          </p:cNvSpPr>
          <p:nvPr>
            <p:ph type="subTitle" idx="1"/>
          </p:nvPr>
        </p:nvSpPr>
        <p:spPr>
          <a:xfrm>
            <a:off x="5317876" y="4254548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1"/>
            <a:r>
              <a:rPr lang="fa-IR" sz="1400" dirty="0" err="1">
                <a:solidFill>
                  <a:schemeClr val="bg1"/>
                </a:solidFill>
                <a:cs typeface="B Nazanin" panose="00000400000000000000" pitchFamily="2" charset="-78"/>
              </a:rPr>
              <a:t>دانشکده‌ی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 مهندسی کامپیوتر و فناوری اطلاعات</a:t>
            </a:r>
          </a:p>
          <a:p>
            <a:pPr algn="ctr" rtl="1"/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دانشگاه صنعتی امیرکبیر (</a:t>
            </a:r>
            <a:r>
              <a:rPr lang="fa-IR" sz="1400" dirty="0" err="1">
                <a:solidFill>
                  <a:schemeClr val="bg1"/>
                </a:solidFill>
                <a:cs typeface="B Nazanin" panose="00000400000000000000" pitchFamily="2" charset="-78"/>
              </a:rPr>
              <a:t>پلی‌تکنیک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 تهران)</a:t>
            </a:r>
            <a:endParaRPr lang="en-US" sz="14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E7CD88-D2AC-44E5-9FA8-4832E2E3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819" y="4254548"/>
            <a:ext cx="657890" cy="657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3369C1-51DB-4B96-AFCE-00A6F0FD3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692" y="4254070"/>
            <a:ext cx="658368" cy="658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4A4FE0-7920-4C30-B206-8703CF463452}"/>
              </a:ext>
            </a:extLst>
          </p:cNvPr>
          <p:cNvSpPr txBox="1"/>
          <p:nvPr/>
        </p:nvSpPr>
        <p:spPr>
          <a:xfrm>
            <a:off x="5340575" y="3157300"/>
            <a:ext cx="30082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dirty="0">
                <a:solidFill>
                  <a:schemeClr val="accent1">
                    <a:lumMod val="60000"/>
                    <a:lumOff val="40000"/>
                  </a:schemeClr>
                </a:solidFill>
                <a:cs typeface="B Nazanin" panose="00000400000000000000" pitchFamily="2" charset="-78"/>
              </a:rPr>
              <a:t>سینا </a:t>
            </a:r>
            <a:r>
              <a:rPr lang="fa-IR" sz="1600" dirty="0" err="1">
                <a:solidFill>
                  <a:schemeClr val="accent1">
                    <a:lumMod val="60000"/>
                    <a:lumOff val="40000"/>
                  </a:schemeClr>
                </a:solidFill>
                <a:cs typeface="B Nazanin" panose="00000400000000000000" pitchFamily="2" charset="-78"/>
              </a:rPr>
              <a:t>مهدی‌پور</a:t>
            </a:r>
            <a:r>
              <a:rPr lang="fa-IR" sz="1600" dirty="0">
                <a:solidFill>
                  <a:schemeClr val="accent1">
                    <a:lumMod val="60000"/>
                    <a:lumOff val="4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sz="1600" dirty="0" err="1">
                <a:solidFill>
                  <a:schemeClr val="accent1">
                    <a:lumMod val="60000"/>
                    <a:lumOff val="40000"/>
                  </a:schemeClr>
                </a:solidFill>
                <a:cs typeface="B Nazanin" panose="00000400000000000000" pitchFamily="2" charset="-78"/>
              </a:rPr>
              <a:t>سراوانی</a:t>
            </a:r>
            <a:endParaRPr lang="fa-IR" sz="1600" dirty="0">
              <a:solidFill>
                <a:schemeClr val="accent1">
                  <a:lumMod val="60000"/>
                  <a:lumOff val="40000"/>
                </a:schemeClr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en-US" sz="1300" dirty="0">
                <a:solidFill>
                  <a:schemeClr val="accent1">
                    <a:lumMod val="60000"/>
                    <a:lumOff val="40000"/>
                  </a:schemeClr>
                </a:solidFill>
                <a:cs typeface="B Nazanin" panose="00000400000000000000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sinamahdipour@aut.ac.ir</a:t>
            </a:r>
            <a:endParaRPr lang="fa-IR" sz="1300" dirty="0">
              <a:solidFill>
                <a:schemeClr val="accent1">
                  <a:lumMod val="60000"/>
                  <a:lumOff val="40000"/>
                </a:schemeClr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sz="1600" dirty="0">
                <a:solidFill>
                  <a:schemeClr val="accent1">
                    <a:lumMod val="60000"/>
                    <a:lumOff val="40000"/>
                  </a:schemeClr>
                </a:solidFill>
                <a:cs typeface="B Nazanin" panose="00000400000000000000" pitchFamily="2" charset="-78"/>
              </a:rPr>
              <a:t>استاد راهنما: دکتر رضا </a:t>
            </a:r>
            <a:r>
              <a:rPr lang="fa-IR" sz="1600" dirty="0" err="1">
                <a:solidFill>
                  <a:schemeClr val="accent1">
                    <a:lumMod val="60000"/>
                    <a:lumOff val="40000"/>
                  </a:schemeClr>
                </a:solidFill>
                <a:cs typeface="B Nazanin" panose="00000400000000000000" pitchFamily="2" charset="-78"/>
              </a:rPr>
              <a:t>صفابخش</a:t>
            </a:r>
            <a:endParaRPr lang="fa-IR" sz="1600" dirty="0">
              <a:solidFill>
                <a:schemeClr val="accent1">
                  <a:lumMod val="60000"/>
                  <a:lumOff val="4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BA808-0297-469F-A2DA-EA5112D9ED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</a:t>
            </a:fld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cs typeface="B Nazanin" panose="00000400000000000000" pitchFamily="2" charset="-78"/>
              </a:rPr>
              <a:t>FPGA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5862090" y="1212112"/>
            <a:ext cx="2474309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سخت‌افزار</a:t>
            </a:r>
            <a:r>
              <a:rPr lang="fa-IR" sz="1800" dirty="0">
                <a:cs typeface="B Nazanin" panose="00000400000000000000" pitchFamily="2" charset="-78"/>
              </a:rPr>
              <a:t> نرم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آرایه‌ی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دوبعدی</a:t>
            </a:r>
            <a:r>
              <a:rPr lang="fa-IR" sz="1800" dirty="0">
                <a:cs typeface="B Nazanin" panose="00000400000000000000" pitchFamily="2" charset="-78"/>
              </a:rPr>
              <a:t> از </a:t>
            </a:r>
            <a:r>
              <a:rPr lang="fa-IR" sz="1800" dirty="0" err="1">
                <a:cs typeface="B Nazanin" panose="00000400000000000000" pitchFamily="2" charset="-78"/>
              </a:rPr>
              <a:t>بلوک‌های</a:t>
            </a:r>
            <a:r>
              <a:rPr lang="fa-IR" sz="1800" dirty="0">
                <a:cs typeface="B Nazanin" panose="00000400000000000000" pitchFamily="2" charset="-78"/>
              </a:rPr>
              <a:t> منطق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شبکه‌ای</a:t>
            </a:r>
            <a:r>
              <a:rPr lang="fa-IR" sz="1800" dirty="0">
                <a:cs typeface="B Nazanin" panose="00000400000000000000" pitchFamily="2" charset="-78"/>
              </a:rPr>
              <a:t> از </a:t>
            </a:r>
            <a:r>
              <a:rPr lang="fa-IR" sz="1800" dirty="0" err="1">
                <a:cs typeface="B Nazanin" panose="00000400000000000000" pitchFamily="2" charset="-78"/>
              </a:rPr>
              <a:t>سیم‌های</a:t>
            </a:r>
            <a:r>
              <a:rPr lang="fa-IR" sz="1800" dirty="0">
                <a:cs typeface="B Nazanin" panose="00000400000000000000" pitchFamily="2" charset="-78"/>
              </a:rPr>
              <a:t> افقی و عمودی با </a:t>
            </a:r>
            <a:r>
              <a:rPr lang="fa-IR" sz="1800" dirty="0" err="1">
                <a:cs typeface="B Nazanin" panose="00000400000000000000" pitchFamily="2" charset="-78"/>
              </a:rPr>
              <a:t>سوییچ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واحدهای </a:t>
            </a:r>
            <a:r>
              <a:rPr lang="fa-IR" sz="1800" dirty="0" err="1">
                <a:cs typeface="B Nazanin" panose="00000400000000000000" pitchFamily="2" charset="-78"/>
              </a:rPr>
              <a:t>سخت‌افزاری</a:t>
            </a:r>
            <a:r>
              <a:rPr lang="fa-IR" sz="1800" dirty="0">
                <a:cs typeface="B Nazanin" panose="00000400000000000000" pitchFamily="2" charset="-78"/>
              </a:rPr>
              <a:t> توابع خاص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10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Google Shape;5953;p39">
            <a:extLst>
              <a:ext uri="{FF2B5EF4-FFF2-40B4-BE49-F238E27FC236}">
                <a16:creationId xmlns:a16="http://schemas.microsoft.com/office/drawing/2014/main" id="{D64D4212-CD2A-4D7D-B607-1E86348E9440}"/>
              </a:ext>
            </a:extLst>
          </p:cNvPr>
          <p:cNvGrpSpPr/>
          <p:nvPr/>
        </p:nvGrpSpPr>
        <p:grpSpPr>
          <a:xfrm>
            <a:off x="8358370" y="568706"/>
            <a:ext cx="344701" cy="313993"/>
            <a:chOff x="-40745125" y="3632900"/>
            <a:chExt cx="318225" cy="289875"/>
          </a:xfrm>
        </p:grpSpPr>
        <p:sp>
          <p:nvSpPr>
            <p:cNvPr id="14" name="Google Shape;5954;p39">
              <a:extLst>
                <a:ext uri="{FF2B5EF4-FFF2-40B4-BE49-F238E27FC236}">
                  <a16:creationId xmlns:a16="http://schemas.microsoft.com/office/drawing/2014/main" id="{C9B0C996-AEB2-495D-9218-E7BE9F937D22}"/>
                </a:ext>
              </a:extLst>
            </p:cNvPr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955;p39">
              <a:extLst>
                <a:ext uri="{FF2B5EF4-FFF2-40B4-BE49-F238E27FC236}">
                  <a16:creationId xmlns:a16="http://schemas.microsoft.com/office/drawing/2014/main" id="{79877D4B-91A4-44AA-962D-E395F1CE7E7A}"/>
                </a:ext>
              </a:extLst>
            </p:cNvPr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956;p39">
              <a:extLst>
                <a:ext uri="{FF2B5EF4-FFF2-40B4-BE49-F238E27FC236}">
                  <a16:creationId xmlns:a16="http://schemas.microsoft.com/office/drawing/2014/main" id="{72BC8899-4091-4835-9618-0ADF95264D0D}"/>
                </a:ext>
              </a:extLst>
            </p:cNvPr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57;p39">
              <a:extLst>
                <a:ext uri="{FF2B5EF4-FFF2-40B4-BE49-F238E27FC236}">
                  <a16:creationId xmlns:a16="http://schemas.microsoft.com/office/drawing/2014/main" id="{E9B0F38C-1591-4BFD-BEB5-42B8F0047375}"/>
                </a:ext>
              </a:extLst>
            </p:cNvPr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58;p39">
              <a:extLst>
                <a:ext uri="{FF2B5EF4-FFF2-40B4-BE49-F238E27FC236}">
                  <a16:creationId xmlns:a16="http://schemas.microsoft.com/office/drawing/2014/main" id="{6808805A-3419-4810-BEAA-B8854972AB7E}"/>
                </a:ext>
              </a:extLst>
            </p:cNvPr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59;p39">
              <a:extLst>
                <a:ext uri="{FF2B5EF4-FFF2-40B4-BE49-F238E27FC236}">
                  <a16:creationId xmlns:a16="http://schemas.microsoft.com/office/drawing/2014/main" id="{C996770C-F70B-43A9-AB2D-2EA1593A907E}"/>
                </a:ext>
              </a:extLst>
            </p:cNvPr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60;p39">
              <a:extLst>
                <a:ext uri="{FF2B5EF4-FFF2-40B4-BE49-F238E27FC236}">
                  <a16:creationId xmlns:a16="http://schemas.microsoft.com/office/drawing/2014/main" id="{1E5CEF62-16A8-4F2C-BE53-346A9F8EE68F}"/>
                </a:ext>
              </a:extLst>
            </p:cNvPr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3B2A66-03FE-4B2B-ABB6-2D0C16C076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672" y="1435001"/>
            <a:ext cx="5221951" cy="26507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D6BB8F8-1F72-44B3-B7D3-F16A9BA1C7B2}"/>
              </a:ext>
            </a:extLst>
          </p:cNvPr>
          <p:cNvSpPr txBox="1"/>
          <p:nvPr/>
        </p:nvSpPr>
        <p:spPr>
          <a:xfrm>
            <a:off x="682672" y="4117162"/>
            <a:ext cx="5221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شکل 5- ساختار داخلی </a:t>
            </a:r>
            <a:r>
              <a:rPr lang="en-US" sz="1100" dirty="0">
                <a:solidFill>
                  <a:schemeClr val="accent5"/>
                </a:solidFill>
                <a:cs typeface="B Nazanin" panose="00000400000000000000" pitchFamily="2" charset="-78"/>
              </a:rPr>
              <a:t>FPGA</a:t>
            </a:r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 [27]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9019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cs typeface="B Nazanin" panose="00000400000000000000" pitchFamily="2" charset="-78"/>
              </a:rPr>
              <a:t>FPGA</a:t>
            </a:r>
            <a:endParaRPr sz="3200" dirty="0">
              <a:cs typeface="B Nazanin" panose="00000400000000000000" pitchFamily="2" charset="-78"/>
            </a:endParaRPr>
          </a:p>
        </p:txBody>
      </p:sp>
      <p:sp>
        <p:nvSpPr>
          <p:cNvPr id="266" name="Google Shape;266;p21"/>
          <p:cNvSpPr txBox="1">
            <a:spLocks noGrp="1"/>
          </p:cNvSpPr>
          <p:nvPr>
            <p:ph type="body" idx="1"/>
          </p:nvPr>
        </p:nvSpPr>
        <p:spPr>
          <a:xfrm>
            <a:off x="4018025" y="1567550"/>
            <a:ext cx="4318500" cy="160095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نقاط قوت:</a:t>
            </a:r>
            <a:endParaRPr lang="fa-IR" sz="16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وجود </a:t>
            </a:r>
            <a:r>
              <a:rPr lang="fa-IR" sz="1600" dirty="0" err="1">
                <a:cs typeface="B Nazanin" panose="00000400000000000000" pitchFamily="2" charset="-78"/>
              </a:rPr>
              <a:t>بلوک‌های</a:t>
            </a:r>
            <a:r>
              <a:rPr lang="fa-IR" sz="1600" dirty="0">
                <a:cs typeface="B Nazanin" panose="00000400000000000000" pitchFamily="2" charset="-78"/>
              </a:rPr>
              <a:t> منطق </a:t>
            </a:r>
            <a:r>
              <a:rPr lang="en-US" sz="1400" dirty="0">
                <a:cs typeface="B Nazanin" panose="00000400000000000000" pitchFamily="2" charset="-78"/>
              </a:rPr>
              <a:t>general purpose</a:t>
            </a:r>
            <a:endParaRPr lang="fa-IR" sz="16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ساخت </a:t>
            </a:r>
            <a:r>
              <a:rPr lang="fa-IR" sz="1600" dirty="0" err="1">
                <a:cs typeface="B Nazanin" panose="00000400000000000000" pitchFamily="2" charset="-78"/>
              </a:rPr>
              <a:t>شتاب‌دهنده‌های</a:t>
            </a:r>
            <a:r>
              <a:rPr lang="fa-IR" sz="1600" dirty="0">
                <a:cs typeface="B Nazanin" panose="00000400000000000000" pitchFamily="2" charset="-78"/>
              </a:rPr>
              <a:t> اختصاصی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افزایش سرعت و </a:t>
            </a:r>
            <a:r>
              <a:rPr lang="fa-IR" sz="1600" dirty="0" err="1">
                <a:cs typeface="B Nazanin" panose="00000400000000000000" pitchFamily="2" charset="-78"/>
              </a:rPr>
              <a:t>گذردهی</a:t>
            </a:r>
            <a:endParaRPr lang="fa-IR" sz="16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کاهش مصرف انرژی</a:t>
            </a:r>
            <a:endParaRPr lang="en-US" sz="16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D321A-C839-4794-871A-8EC5F1E324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  <p:grpSp>
        <p:nvGrpSpPr>
          <p:cNvPr id="5" name="Google Shape;5953;p39">
            <a:extLst>
              <a:ext uri="{FF2B5EF4-FFF2-40B4-BE49-F238E27FC236}">
                <a16:creationId xmlns:a16="http://schemas.microsoft.com/office/drawing/2014/main" id="{DA85D830-0168-4C44-9F55-A09540EDAABA}"/>
              </a:ext>
            </a:extLst>
          </p:cNvPr>
          <p:cNvGrpSpPr/>
          <p:nvPr/>
        </p:nvGrpSpPr>
        <p:grpSpPr>
          <a:xfrm>
            <a:off x="8358370" y="568706"/>
            <a:ext cx="344701" cy="313993"/>
            <a:chOff x="-40745125" y="3632900"/>
            <a:chExt cx="318225" cy="289875"/>
          </a:xfrm>
        </p:grpSpPr>
        <p:sp>
          <p:nvSpPr>
            <p:cNvPr id="6" name="Google Shape;5954;p39">
              <a:extLst>
                <a:ext uri="{FF2B5EF4-FFF2-40B4-BE49-F238E27FC236}">
                  <a16:creationId xmlns:a16="http://schemas.microsoft.com/office/drawing/2014/main" id="{E783FFA0-2A4C-497C-B0A8-37F057FDC5E1}"/>
                </a:ext>
              </a:extLst>
            </p:cNvPr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955;p39">
              <a:extLst>
                <a:ext uri="{FF2B5EF4-FFF2-40B4-BE49-F238E27FC236}">
                  <a16:creationId xmlns:a16="http://schemas.microsoft.com/office/drawing/2014/main" id="{786B18A9-4AC3-424E-AC7A-04AA112E5B49}"/>
                </a:ext>
              </a:extLst>
            </p:cNvPr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956;p39">
              <a:extLst>
                <a:ext uri="{FF2B5EF4-FFF2-40B4-BE49-F238E27FC236}">
                  <a16:creationId xmlns:a16="http://schemas.microsoft.com/office/drawing/2014/main" id="{2A79F9A3-EACB-43EA-B1DF-84904C82AFB7}"/>
                </a:ext>
              </a:extLst>
            </p:cNvPr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957;p39">
              <a:extLst>
                <a:ext uri="{FF2B5EF4-FFF2-40B4-BE49-F238E27FC236}">
                  <a16:creationId xmlns:a16="http://schemas.microsoft.com/office/drawing/2014/main" id="{F7BF6BDA-239E-47E9-9BD5-C136D02458F8}"/>
                </a:ext>
              </a:extLst>
            </p:cNvPr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958;p39">
              <a:extLst>
                <a:ext uri="{FF2B5EF4-FFF2-40B4-BE49-F238E27FC236}">
                  <a16:creationId xmlns:a16="http://schemas.microsoft.com/office/drawing/2014/main" id="{AC367A47-BE29-48DB-A516-B55C1E8D374B}"/>
                </a:ext>
              </a:extLst>
            </p:cNvPr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959;p39">
              <a:extLst>
                <a:ext uri="{FF2B5EF4-FFF2-40B4-BE49-F238E27FC236}">
                  <a16:creationId xmlns:a16="http://schemas.microsoft.com/office/drawing/2014/main" id="{549554F6-33FA-4975-B942-DD35B75315D7}"/>
                </a:ext>
              </a:extLst>
            </p:cNvPr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960;p39">
              <a:extLst>
                <a:ext uri="{FF2B5EF4-FFF2-40B4-BE49-F238E27FC236}">
                  <a16:creationId xmlns:a16="http://schemas.microsoft.com/office/drawing/2014/main" id="{B399EA06-A949-4759-A834-9AF669488651}"/>
                </a:ext>
              </a:extLst>
            </p:cNvPr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66;p21">
            <a:extLst>
              <a:ext uri="{FF2B5EF4-FFF2-40B4-BE49-F238E27FC236}">
                <a16:creationId xmlns:a16="http://schemas.microsoft.com/office/drawing/2014/main" id="{B2FA4460-9F49-48CA-9A78-C3754D84FA58}"/>
              </a:ext>
            </a:extLst>
          </p:cNvPr>
          <p:cNvSpPr txBox="1">
            <a:spLocks/>
          </p:cNvSpPr>
          <p:nvPr/>
        </p:nvSpPr>
        <p:spPr>
          <a:xfrm>
            <a:off x="4017900" y="3182678"/>
            <a:ext cx="4318500" cy="160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نقاط ضعف:</a:t>
            </a:r>
            <a:endParaRPr lang="fa-IR" sz="16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کندی و پیچیدگی زیاد در توسعه و طراحی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توجه به منابع موجود روی تراشه و نگاشت کارآمد</a:t>
            </a:r>
            <a:endParaRPr lang="en-US" sz="1600" dirty="0">
              <a:cs typeface="B Nazanin" panose="00000400000000000000" pitchFamily="2" charset="-78"/>
            </a:endParaRP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A57E99E5-9D67-4BBD-AB10-E0BDE2A19F0E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34658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 err="1">
                <a:cs typeface="B Nazanin" panose="00000400000000000000" pitchFamily="2" charset="-78"/>
              </a:rPr>
              <a:t>پیاده‌سازی</a:t>
            </a:r>
            <a:r>
              <a:rPr lang="fa-IR" sz="2800" dirty="0">
                <a:cs typeface="B Nazanin" panose="00000400000000000000" pitchFamily="2" charset="-78"/>
              </a:rPr>
              <a:t> روی </a:t>
            </a:r>
            <a:r>
              <a:rPr lang="en-US" dirty="0">
                <a:cs typeface="B Nazanin" panose="00000400000000000000" pitchFamily="2" charset="-78"/>
              </a:rPr>
              <a:t>FPGA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توصیف طرح در سطح </a:t>
            </a:r>
            <a:r>
              <a:rPr lang="en-US" sz="1600" dirty="0">
                <a:cs typeface="B Nazanin" panose="00000400000000000000" pitchFamily="2" charset="-78"/>
              </a:rPr>
              <a:t>RTL</a:t>
            </a:r>
            <a:endParaRPr lang="fa-IR" sz="16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زبان </a:t>
            </a:r>
            <a:r>
              <a:rPr lang="en-US" sz="1400" dirty="0">
                <a:cs typeface="B Nazanin" panose="00000400000000000000" pitchFamily="2" charset="-78"/>
              </a:rPr>
              <a:t>VHDL/Verilog</a:t>
            </a:r>
            <a:endParaRPr lang="fa-IR" sz="16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 err="1">
                <a:cs typeface="B Nazanin" panose="00000400000000000000" pitchFamily="2" charset="-78"/>
              </a:rPr>
              <a:t>پروسه‌های</a:t>
            </a:r>
            <a:r>
              <a:rPr lang="fa-IR" sz="1600" dirty="0">
                <a:cs typeface="B Nazanin" panose="00000400000000000000" pitchFamily="2" charset="-78"/>
              </a:rPr>
              <a:t> موازی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 err="1">
                <a:cs typeface="B Nazanin" panose="00000400000000000000" pitchFamily="2" charset="-78"/>
              </a:rPr>
              <a:t>سیگنال‌های</a:t>
            </a:r>
            <a:r>
              <a:rPr lang="fa-IR" sz="1600" dirty="0">
                <a:cs typeface="B Nazanin" panose="00000400000000000000" pitchFamily="2" charset="-78"/>
              </a:rPr>
              <a:t> </a:t>
            </a:r>
            <a:r>
              <a:rPr lang="fa-IR" sz="1600" dirty="0" err="1">
                <a:cs typeface="B Nazanin" panose="00000400000000000000" pitchFamily="2" charset="-78"/>
              </a:rPr>
              <a:t>دودویی</a:t>
            </a:r>
            <a:endParaRPr lang="fa-IR" sz="16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مشکلات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دشواری شکستن </a:t>
            </a:r>
            <a:r>
              <a:rPr lang="fa-IR" sz="1600" dirty="0" err="1">
                <a:cs typeface="B Nazanin" panose="00000400000000000000" pitchFamily="2" charset="-78"/>
              </a:rPr>
              <a:t>الگوریتم</a:t>
            </a:r>
            <a:r>
              <a:rPr lang="fa-IR" sz="1600" dirty="0">
                <a:cs typeface="B Nazanin" panose="00000400000000000000" pitchFamily="2" charset="-78"/>
              </a:rPr>
              <a:t> به سطح </a:t>
            </a:r>
            <a:r>
              <a:rPr lang="en-US" sz="1400" dirty="0">
                <a:cs typeface="B Nazanin" panose="00000400000000000000" pitchFamily="2" charset="-78"/>
              </a:rPr>
              <a:t>RTL</a:t>
            </a:r>
            <a:endParaRPr lang="fa-IR" sz="16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احتمال بالای خطا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پرهزینه بودن تغییرات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نیاز به دانش تخصصی</a:t>
            </a:r>
            <a:endParaRPr lang="en-GB" sz="16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12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Google Shape;5953;p39">
            <a:extLst>
              <a:ext uri="{FF2B5EF4-FFF2-40B4-BE49-F238E27FC236}">
                <a16:creationId xmlns:a16="http://schemas.microsoft.com/office/drawing/2014/main" id="{D64D4212-CD2A-4D7D-B607-1E86348E9440}"/>
              </a:ext>
            </a:extLst>
          </p:cNvPr>
          <p:cNvGrpSpPr/>
          <p:nvPr/>
        </p:nvGrpSpPr>
        <p:grpSpPr>
          <a:xfrm>
            <a:off x="8358370" y="568706"/>
            <a:ext cx="344701" cy="313993"/>
            <a:chOff x="-40745125" y="3632900"/>
            <a:chExt cx="318225" cy="289875"/>
          </a:xfrm>
        </p:grpSpPr>
        <p:sp>
          <p:nvSpPr>
            <p:cNvPr id="14" name="Google Shape;5954;p39">
              <a:extLst>
                <a:ext uri="{FF2B5EF4-FFF2-40B4-BE49-F238E27FC236}">
                  <a16:creationId xmlns:a16="http://schemas.microsoft.com/office/drawing/2014/main" id="{C9B0C996-AEB2-495D-9218-E7BE9F937D22}"/>
                </a:ext>
              </a:extLst>
            </p:cNvPr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955;p39">
              <a:extLst>
                <a:ext uri="{FF2B5EF4-FFF2-40B4-BE49-F238E27FC236}">
                  <a16:creationId xmlns:a16="http://schemas.microsoft.com/office/drawing/2014/main" id="{79877D4B-91A4-44AA-962D-E395F1CE7E7A}"/>
                </a:ext>
              </a:extLst>
            </p:cNvPr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956;p39">
              <a:extLst>
                <a:ext uri="{FF2B5EF4-FFF2-40B4-BE49-F238E27FC236}">
                  <a16:creationId xmlns:a16="http://schemas.microsoft.com/office/drawing/2014/main" id="{72BC8899-4091-4835-9618-0ADF95264D0D}"/>
                </a:ext>
              </a:extLst>
            </p:cNvPr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57;p39">
              <a:extLst>
                <a:ext uri="{FF2B5EF4-FFF2-40B4-BE49-F238E27FC236}">
                  <a16:creationId xmlns:a16="http://schemas.microsoft.com/office/drawing/2014/main" id="{E9B0F38C-1591-4BFD-BEB5-42B8F0047375}"/>
                </a:ext>
              </a:extLst>
            </p:cNvPr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58;p39">
              <a:extLst>
                <a:ext uri="{FF2B5EF4-FFF2-40B4-BE49-F238E27FC236}">
                  <a16:creationId xmlns:a16="http://schemas.microsoft.com/office/drawing/2014/main" id="{6808805A-3419-4810-BEAA-B8854972AB7E}"/>
                </a:ext>
              </a:extLst>
            </p:cNvPr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59;p39">
              <a:extLst>
                <a:ext uri="{FF2B5EF4-FFF2-40B4-BE49-F238E27FC236}">
                  <a16:creationId xmlns:a16="http://schemas.microsoft.com/office/drawing/2014/main" id="{C996770C-F70B-43A9-AB2D-2EA1593A907E}"/>
                </a:ext>
              </a:extLst>
            </p:cNvPr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60;p39">
              <a:extLst>
                <a:ext uri="{FF2B5EF4-FFF2-40B4-BE49-F238E27FC236}">
                  <a16:creationId xmlns:a16="http://schemas.microsoft.com/office/drawing/2014/main" id="{1E5CEF62-16A8-4F2C-BE53-346A9F8EE68F}"/>
                </a:ext>
              </a:extLst>
            </p:cNvPr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1121;p34">
            <a:extLst>
              <a:ext uri="{FF2B5EF4-FFF2-40B4-BE49-F238E27FC236}">
                <a16:creationId xmlns:a16="http://schemas.microsoft.com/office/drawing/2014/main" id="{8B0C135D-F41F-4A42-BB00-EB3F869996A0}"/>
              </a:ext>
            </a:extLst>
          </p:cNvPr>
          <p:cNvSpPr/>
          <p:nvPr/>
        </p:nvSpPr>
        <p:spPr>
          <a:xfrm rot="10800000">
            <a:off x="5026228" y="2226294"/>
            <a:ext cx="620646" cy="258094"/>
          </a:xfrm>
          <a:custGeom>
            <a:avLst/>
            <a:gdLst/>
            <a:ahLst/>
            <a:cxnLst/>
            <a:rect l="l" t="t" r="r" b="b"/>
            <a:pathLst>
              <a:path w="12753" h="5235" extrusionOk="0">
                <a:moveTo>
                  <a:pt x="3157" y="713"/>
                </a:moveTo>
                <a:cubicBezTo>
                  <a:pt x="4848" y="713"/>
                  <a:pt x="5689" y="2762"/>
                  <a:pt x="4497" y="3966"/>
                </a:cubicBezTo>
                <a:cubicBezTo>
                  <a:pt x="4107" y="4352"/>
                  <a:pt x="3629" y="4524"/>
                  <a:pt x="3159" y="4524"/>
                </a:cubicBezTo>
                <a:cubicBezTo>
                  <a:pt x="2176" y="4524"/>
                  <a:pt x="1232" y="3766"/>
                  <a:pt x="1232" y="2623"/>
                </a:cubicBezTo>
                <a:cubicBezTo>
                  <a:pt x="1245" y="1563"/>
                  <a:pt x="2095" y="713"/>
                  <a:pt x="3142" y="713"/>
                </a:cubicBezTo>
                <a:cubicBezTo>
                  <a:pt x="3147" y="713"/>
                  <a:pt x="3152" y="713"/>
                  <a:pt x="3157" y="713"/>
                </a:cubicBezTo>
                <a:close/>
                <a:moveTo>
                  <a:pt x="3149" y="0"/>
                </a:moveTo>
                <a:cubicBezTo>
                  <a:pt x="2159" y="0"/>
                  <a:pt x="1184" y="555"/>
                  <a:pt x="739" y="1575"/>
                </a:cubicBezTo>
                <a:cubicBezTo>
                  <a:pt x="0" y="3300"/>
                  <a:pt x="1257" y="5235"/>
                  <a:pt x="3142" y="5235"/>
                </a:cubicBezTo>
                <a:cubicBezTo>
                  <a:pt x="3869" y="5235"/>
                  <a:pt x="4559" y="4939"/>
                  <a:pt x="5052" y="4422"/>
                </a:cubicBezTo>
                <a:lnTo>
                  <a:pt x="11213" y="4422"/>
                </a:lnTo>
                <a:lnTo>
                  <a:pt x="11213" y="5038"/>
                </a:lnTo>
                <a:lnTo>
                  <a:pt x="12753" y="2623"/>
                </a:lnTo>
                <a:lnTo>
                  <a:pt x="11200" y="208"/>
                </a:lnTo>
                <a:lnTo>
                  <a:pt x="11200" y="824"/>
                </a:lnTo>
                <a:lnTo>
                  <a:pt x="5052" y="824"/>
                </a:lnTo>
                <a:cubicBezTo>
                  <a:pt x="4523" y="265"/>
                  <a:pt x="3832" y="0"/>
                  <a:pt x="3149" y="0"/>
                </a:cubicBezTo>
                <a:close/>
              </a:path>
            </a:pathLst>
          </a:custGeom>
          <a:solidFill>
            <a:srgbClr val="435D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549F14-F700-4139-A8FE-B1B2919ECC64}"/>
              </a:ext>
            </a:extLst>
          </p:cNvPr>
          <p:cNvSpPr/>
          <p:nvPr/>
        </p:nvSpPr>
        <p:spPr>
          <a:xfrm>
            <a:off x="5486400" y="1892890"/>
            <a:ext cx="2445488" cy="914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B447D7-6F2E-4C77-88EA-8AAED44B0018}"/>
              </a:ext>
            </a:extLst>
          </p:cNvPr>
          <p:cNvSpPr/>
          <p:nvPr/>
        </p:nvSpPr>
        <p:spPr>
          <a:xfrm flipH="1">
            <a:off x="5431536" y="2300235"/>
            <a:ext cx="109728" cy="109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8A6BB0-C049-4D5A-9E23-66A6FEFA3061}"/>
              </a:ext>
            </a:extLst>
          </p:cNvPr>
          <p:cNvSpPr/>
          <p:nvPr/>
        </p:nvSpPr>
        <p:spPr>
          <a:xfrm>
            <a:off x="2467840" y="2177133"/>
            <a:ext cx="2260556" cy="3625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29F02A-ACC8-4F91-884C-04F0B6481D6A}"/>
              </a:ext>
            </a:extLst>
          </p:cNvPr>
          <p:cNvSpPr txBox="1"/>
          <p:nvPr/>
        </p:nvSpPr>
        <p:spPr>
          <a:xfrm>
            <a:off x="2461491" y="2180042"/>
            <a:ext cx="22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1600" dirty="0">
                <a:solidFill>
                  <a:schemeClr val="bg1"/>
                </a:solidFill>
                <a:latin typeface="Montserrat" panose="020B0604020202020204" charset="0"/>
                <a:cs typeface="B Nazanin" panose="00000400000000000000" pitchFamily="2" charset="-78"/>
              </a:rPr>
              <a:t>نزدیکی به </a:t>
            </a:r>
            <a:r>
              <a:rPr lang="fa-IR" sz="1600" dirty="0" err="1">
                <a:solidFill>
                  <a:schemeClr val="bg1"/>
                </a:solidFill>
                <a:latin typeface="Montserrat" panose="020B0604020202020204" charset="0"/>
                <a:cs typeface="B Nazanin" panose="00000400000000000000" pitchFamily="2" charset="-78"/>
              </a:rPr>
              <a:t>سخت‌افزار</a:t>
            </a:r>
            <a:r>
              <a:rPr lang="fa-IR" sz="1600" dirty="0">
                <a:solidFill>
                  <a:schemeClr val="bg1"/>
                </a:solidFill>
                <a:latin typeface="Montserrat" panose="020B0604020202020204" charset="0"/>
                <a:cs typeface="B Nazanin" panose="00000400000000000000" pitchFamily="2" charset="-78"/>
              </a:rPr>
              <a:t> و کنترل بالا</a:t>
            </a:r>
            <a:endParaRPr lang="en-US" sz="1600" dirty="0">
              <a:solidFill>
                <a:schemeClr val="bg1"/>
              </a:solidFill>
              <a:latin typeface="Montserrat" panose="020B0604020202020204" charset="0"/>
              <a:cs typeface="B Nazanin" panose="000004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85117F-7966-4DF9-BDA7-0A54F282721D}"/>
              </a:ext>
            </a:extLst>
          </p:cNvPr>
          <p:cNvSpPr/>
          <p:nvPr/>
        </p:nvSpPr>
        <p:spPr>
          <a:xfrm>
            <a:off x="4922874" y="3306726"/>
            <a:ext cx="2954150" cy="12123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Google Shape;1121;p34">
            <a:extLst>
              <a:ext uri="{FF2B5EF4-FFF2-40B4-BE49-F238E27FC236}">
                <a16:creationId xmlns:a16="http://schemas.microsoft.com/office/drawing/2014/main" id="{5D37AEB6-4D43-4893-9FAF-4B6C5DF26B01}"/>
              </a:ext>
            </a:extLst>
          </p:cNvPr>
          <p:cNvSpPr/>
          <p:nvPr/>
        </p:nvSpPr>
        <p:spPr>
          <a:xfrm rot="10800000">
            <a:off x="4463498" y="3791708"/>
            <a:ext cx="620646" cy="258094"/>
          </a:xfrm>
          <a:custGeom>
            <a:avLst/>
            <a:gdLst/>
            <a:ahLst/>
            <a:cxnLst/>
            <a:rect l="l" t="t" r="r" b="b"/>
            <a:pathLst>
              <a:path w="12753" h="5235" extrusionOk="0">
                <a:moveTo>
                  <a:pt x="3157" y="713"/>
                </a:moveTo>
                <a:cubicBezTo>
                  <a:pt x="4848" y="713"/>
                  <a:pt x="5689" y="2762"/>
                  <a:pt x="4497" y="3966"/>
                </a:cubicBezTo>
                <a:cubicBezTo>
                  <a:pt x="4107" y="4352"/>
                  <a:pt x="3629" y="4524"/>
                  <a:pt x="3159" y="4524"/>
                </a:cubicBezTo>
                <a:cubicBezTo>
                  <a:pt x="2176" y="4524"/>
                  <a:pt x="1232" y="3766"/>
                  <a:pt x="1232" y="2623"/>
                </a:cubicBezTo>
                <a:cubicBezTo>
                  <a:pt x="1245" y="1563"/>
                  <a:pt x="2095" y="713"/>
                  <a:pt x="3142" y="713"/>
                </a:cubicBezTo>
                <a:cubicBezTo>
                  <a:pt x="3147" y="713"/>
                  <a:pt x="3152" y="713"/>
                  <a:pt x="3157" y="713"/>
                </a:cubicBezTo>
                <a:close/>
                <a:moveTo>
                  <a:pt x="3149" y="0"/>
                </a:moveTo>
                <a:cubicBezTo>
                  <a:pt x="2159" y="0"/>
                  <a:pt x="1184" y="555"/>
                  <a:pt x="739" y="1575"/>
                </a:cubicBezTo>
                <a:cubicBezTo>
                  <a:pt x="0" y="3300"/>
                  <a:pt x="1257" y="5235"/>
                  <a:pt x="3142" y="5235"/>
                </a:cubicBezTo>
                <a:cubicBezTo>
                  <a:pt x="3869" y="5235"/>
                  <a:pt x="4559" y="4939"/>
                  <a:pt x="5052" y="4422"/>
                </a:cubicBezTo>
                <a:lnTo>
                  <a:pt x="11213" y="4422"/>
                </a:lnTo>
                <a:lnTo>
                  <a:pt x="11213" y="5038"/>
                </a:lnTo>
                <a:lnTo>
                  <a:pt x="12753" y="2623"/>
                </a:lnTo>
                <a:lnTo>
                  <a:pt x="11200" y="208"/>
                </a:lnTo>
                <a:lnTo>
                  <a:pt x="11200" y="824"/>
                </a:lnTo>
                <a:lnTo>
                  <a:pt x="5052" y="824"/>
                </a:lnTo>
                <a:cubicBezTo>
                  <a:pt x="4523" y="265"/>
                  <a:pt x="3832" y="0"/>
                  <a:pt x="3149" y="0"/>
                </a:cubicBezTo>
                <a:close/>
              </a:path>
            </a:pathLst>
          </a:custGeom>
          <a:solidFill>
            <a:srgbClr val="435D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5D105F9-FCB5-4D73-B6E0-9ED7427B74C2}"/>
              </a:ext>
            </a:extLst>
          </p:cNvPr>
          <p:cNvSpPr/>
          <p:nvPr/>
        </p:nvSpPr>
        <p:spPr>
          <a:xfrm flipH="1">
            <a:off x="4868806" y="3865649"/>
            <a:ext cx="109728" cy="109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0D1FEC-DCC3-4999-A930-A65CD0D329E4}"/>
              </a:ext>
            </a:extLst>
          </p:cNvPr>
          <p:cNvSpPr/>
          <p:nvPr/>
        </p:nvSpPr>
        <p:spPr>
          <a:xfrm>
            <a:off x="2461491" y="3739465"/>
            <a:ext cx="1721732" cy="3625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CA0094-9272-4B68-B125-637CCAB0F338}"/>
              </a:ext>
            </a:extLst>
          </p:cNvPr>
          <p:cNvSpPr txBox="1"/>
          <p:nvPr/>
        </p:nvSpPr>
        <p:spPr>
          <a:xfrm>
            <a:off x="2461492" y="3742374"/>
            <a:ext cx="1715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dirty="0">
                <a:solidFill>
                  <a:schemeClr val="bg1"/>
                </a:solidFill>
                <a:latin typeface="Montserrat" panose="020B0604020202020204" charset="0"/>
                <a:cs typeface="B Nazanin" panose="00000400000000000000" pitchFamily="2" charset="-78"/>
              </a:rPr>
              <a:t>راه حل: سنتز سطح بالا</a:t>
            </a:r>
            <a:endParaRPr lang="en-US" sz="1600" dirty="0">
              <a:solidFill>
                <a:schemeClr val="bg1"/>
              </a:solidFill>
              <a:latin typeface="Montserrat" panose="020B060402020202020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7470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سنتز سطح بالا (</a:t>
            </a:r>
            <a:r>
              <a:rPr lang="en-US" dirty="0">
                <a:cs typeface="B Nazanin" panose="00000400000000000000" pitchFamily="2" charset="-78"/>
              </a:rPr>
              <a:t>HLS</a:t>
            </a:r>
            <a:r>
              <a:rPr lang="fa-IR" sz="2800" dirty="0">
                <a:cs typeface="B Nazanin" panose="00000400000000000000" pitchFamily="2" charset="-78"/>
              </a:rPr>
              <a:t>)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زبان‌های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خانواده‌ی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en-US" sz="1600" dirty="0">
                <a:cs typeface="B Nazanin" panose="00000400000000000000" pitchFamily="2" charset="-78"/>
              </a:rPr>
              <a:t>C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سپردن جزییات به </a:t>
            </a:r>
            <a:r>
              <a:rPr lang="fa-IR" sz="1800" dirty="0" err="1">
                <a:cs typeface="B Nazanin" panose="00000400000000000000" pitchFamily="2" charset="-78"/>
              </a:rPr>
              <a:t>کامپایلر</a:t>
            </a:r>
            <a:r>
              <a:rPr lang="fa-IR" sz="1800" dirty="0">
                <a:cs typeface="B Nazanin" panose="00000400000000000000" pitchFamily="2" charset="-78"/>
              </a:rPr>
              <a:t>: تبدیل کد </a:t>
            </a:r>
            <a:r>
              <a:rPr lang="fa-IR" sz="1800" dirty="0" err="1">
                <a:cs typeface="B Nazanin" panose="00000400000000000000" pitchFamily="2" charset="-78"/>
              </a:rPr>
              <a:t>نرم‌افزاری</a:t>
            </a:r>
            <a:r>
              <a:rPr lang="fa-IR" sz="1800" dirty="0">
                <a:cs typeface="B Nazanin" panose="00000400000000000000" pitchFamily="2" charset="-78"/>
              </a:rPr>
              <a:t> ترتیبی به توصیف </a:t>
            </a:r>
            <a:r>
              <a:rPr lang="fa-IR" sz="1800" dirty="0" err="1">
                <a:cs typeface="B Nazanin" panose="00000400000000000000" pitchFamily="2" charset="-78"/>
              </a:rPr>
              <a:t>همروند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سخت‌افزاری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استفاده از مفاهیم سطح بالا: </a:t>
            </a:r>
            <a:r>
              <a:rPr lang="en-US" sz="1600" dirty="0">
                <a:cs typeface="B Nazanin" panose="00000400000000000000" pitchFamily="2" charset="-78"/>
              </a:rPr>
              <a:t>struct</a:t>
            </a:r>
            <a:r>
              <a:rPr lang="fa-IR" sz="1800" dirty="0">
                <a:cs typeface="B Nazanin" panose="00000400000000000000" pitchFamily="2" charset="-78"/>
              </a:rPr>
              <a:t>، </a:t>
            </a:r>
            <a:r>
              <a:rPr lang="en-US" sz="1600" dirty="0">
                <a:cs typeface="B Nazanin" panose="00000400000000000000" pitchFamily="2" charset="-78"/>
              </a:rPr>
              <a:t>float</a:t>
            </a:r>
            <a:r>
              <a:rPr lang="fa-IR" sz="1800" dirty="0">
                <a:cs typeface="B Nazanin" panose="00000400000000000000" pitchFamily="2" charset="-78"/>
              </a:rPr>
              <a:t>، حلقه، آرایه، فراخوانی تابع، کلاس</a:t>
            </a: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تبدیل به </a:t>
            </a:r>
            <a:r>
              <a:rPr lang="fa-IR" sz="1800" dirty="0" err="1">
                <a:cs typeface="B Nazanin" panose="00000400000000000000" pitchFamily="2" charset="-78"/>
              </a:rPr>
              <a:t>شمارنده</a:t>
            </a:r>
            <a:r>
              <a:rPr lang="fa-IR" sz="1800" dirty="0">
                <a:cs typeface="B Nazanin" panose="00000400000000000000" pitchFamily="2" charset="-78"/>
              </a:rPr>
              <a:t>، </a:t>
            </a:r>
            <a:r>
              <a:rPr lang="fa-IR" sz="1800" dirty="0" err="1">
                <a:cs typeface="B Nazanin" panose="00000400000000000000" pitchFamily="2" charset="-78"/>
              </a:rPr>
              <a:t>هسته‌های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محاسباتی</a:t>
            </a:r>
            <a:r>
              <a:rPr lang="fa-IR" sz="1800" dirty="0">
                <a:cs typeface="B Nazanin" panose="00000400000000000000" pitchFamily="2" charset="-78"/>
              </a:rPr>
              <a:t>، </a:t>
            </a:r>
            <a:r>
              <a:rPr lang="fa-IR" sz="1800" dirty="0" err="1">
                <a:cs typeface="B Nazanin" panose="00000400000000000000" pitchFamily="2" charset="-78"/>
              </a:rPr>
              <a:t>پروتکل‌ها</a:t>
            </a:r>
            <a:r>
              <a:rPr lang="fa-IR" sz="1800" dirty="0">
                <a:cs typeface="B Nazanin" panose="00000400000000000000" pitchFamily="2" charset="-78"/>
              </a:rPr>
              <a:t> و </a:t>
            </a:r>
            <a:r>
              <a:rPr lang="fa-IR" sz="1800" dirty="0" err="1">
                <a:cs typeface="B Nazanin" panose="00000400000000000000" pitchFamily="2" charset="-78"/>
              </a:rPr>
              <a:t>زمان‌بندی</a:t>
            </a:r>
            <a:r>
              <a:rPr lang="fa-IR" sz="1800" dirty="0">
                <a:cs typeface="B Nazanin" panose="00000400000000000000" pitchFamily="2" charset="-78"/>
              </a:rPr>
              <a:t> و ماشین حالت متناسب</a:t>
            </a: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محدودیت‌ها</a:t>
            </a:r>
            <a:r>
              <a:rPr lang="fa-IR" sz="1800" dirty="0">
                <a:cs typeface="B Nazanin" panose="00000400000000000000" pitchFamily="2" charset="-78"/>
              </a:rPr>
              <a:t>: اختصاص پویای حافظه، </a:t>
            </a:r>
            <a:r>
              <a:rPr lang="en-US" sz="1600" dirty="0">
                <a:cs typeface="B Nazanin" panose="00000400000000000000" pitchFamily="2" charset="-78"/>
              </a:rPr>
              <a:t>System Call</a:t>
            </a:r>
            <a:endParaRPr lang="fa-IR" sz="1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Google Shape;5953;p39">
            <a:extLst>
              <a:ext uri="{FF2B5EF4-FFF2-40B4-BE49-F238E27FC236}">
                <a16:creationId xmlns:a16="http://schemas.microsoft.com/office/drawing/2014/main" id="{D64D4212-CD2A-4D7D-B607-1E86348E9440}"/>
              </a:ext>
            </a:extLst>
          </p:cNvPr>
          <p:cNvGrpSpPr/>
          <p:nvPr/>
        </p:nvGrpSpPr>
        <p:grpSpPr>
          <a:xfrm>
            <a:off x="8358370" y="568706"/>
            <a:ext cx="344701" cy="313993"/>
            <a:chOff x="-40745125" y="3632900"/>
            <a:chExt cx="318225" cy="289875"/>
          </a:xfrm>
        </p:grpSpPr>
        <p:sp>
          <p:nvSpPr>
            <p:cNvPr id="14" name="Google Shape;5954;p39">
              <a:extLst>
                <a:ext uri="{FF2B5EF4-FFF2-40B4-BE49-F238E27FC236}">
                  <a16:creationId xmlns:a16="http://schemas.microsoft.com/office/drawing/2014/main" id="{C9B0C996-AEB2-495D-9218-E7BE9F937D22}"/>
                </a:ext>
              </a:extLst>
            </p:cNvPr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955;p39">
              <a:extLst>
                <a:ext uri="{FF2B5EF4-FFF2-40B4-BE49-F238E27FC236}">
                  <a16:creationId xmlns:a16="http://schemas.microsoft.com/office/drawing/2014/main" id="{79877D4B-91A4-44AA-962D-E395F1CE7E7A}"/>
                </a:ext>
              </a:extLst>
            </p:cNvPr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956;p39">
              <a:extLst>
                <a:ext uri="{FF2B5EF4-FFF2-40B4-BE49-F238E27FC236}">
                  <a16:creationId xmlns:a16="http://schemas.microsoft.com/office/drawing/2014/main" id="{72BC8899-4091-4835-9618-0ADF95264D0D}"/>
                </a:ext>
              </a:extLst>
            </p:cNvPr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57;p39">
              <a:extLst>
                <a:ext uri="{FF2B5EF4-FFF2-40B4-BE49-F238E27FC236}">
                  <a16:creationId xmlns:a16="http://schemas.microsoft.com/office/drawing/2014/main" id="{E9B0F38C-1591-4BFD-BEB5-42B8F0047375}"/>
                </a:ext>
              </a:extLst>
            </p:cNvPr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58;p39">
              <a:extLst>
                <a:ext uri="{FF2B5EF4-FFF2-40B4-BE49-F238E27FC236}">
                  <a16:creationId xmlns:a16="http://schemas.microsoft.com/office/drawing/2014/main" id="{6808805A-3419-4810-BEAA-B8854972AB7E}"/>
                </a:ext>
              </a:extLst>
            </p:cNvPr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59;p39">
              <a:extLst>
                <a:ext uri="{FF2B5EF4-FFF2-40B4-BE49-F238E27FC236}">
                  <a16:creationId xmlns:a16="http://schemas.microsoft.com/office/drawing/2014/main" id="{C996770C-F70B-43A9-AB2D-2EA1593A907E}"/>
                </a:ext>
              </a:extLst>
            </p:cNvPr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60;p39">
              <a:extLst>
                <a:ext uri="{FF2B5EF4-FFF2-40B4-BE49-F238E27FC236}">
                  <a16:creationId xmlns:a16="http://schemas.microsoft.com/office/drawing/2014/main" id="{1E5CEF62-16A8-4F2C-BE53-346A9F8EE68F}"/>
                </a:ext>
              </a:extLst>
            </p:cNvPr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7458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سنتز سطح بالا (</a:t>
            </a:r>
            <a:r>
              <a:rPr lang="en-US" dirty="0">
                <a:cs typeface="B Nazanin" panose="00000400000000000000" pitchFamily="2" charset="-78"/>
              </a:rPr>
              <a:t>HLS</a:t>
            </a:r>
            <a:r>
              <a:rPr lang="fa-IR" sz="2800" dirty="0">
                <a:cs typeface="B Nazanin" panose="00000400000000000000" pitchFamily="2" charset="-78"/>
              </a:rPr>
              <a:t>)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نکات مثبت و منفی</a:t>
            </a:r>
          </a:p>
          <a:p>
            <a:pPr marL="742950" lvl="1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افزایش سطح تجرد و </a:t>
            </a:r>
            <a:r>
              <a:rPr lang="fa-IR" sz="1600" dirty="0" err="1">
                <a:cs typeface="B Nazanin" panose="00000400000000000000" pitchFamily="2" charset="-78"/>
              </a:rPr>
              <a:t>توسعه‌ی</a:t>
            </a:r>
            <a:r>
              <a:rPr lang="fa-IR" sz="1600" dirty="0">
                <a:cs typeface="B Nazanin" panose="00000400000000000000" pitchFamily="2" charset="-78"/>
              </a:rPr>
              <a:t> سریع</a:t>
            </a:r>
          </a:p>
          <a:p>
            <a:pPr marL="742950" lvl="1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افزایش </a:t>
            </a:r>
            <a:r>
              <a:rPr lang="fa-IR" sz="1600" dirty="0" err="1">
                <a:cs typeface="B Nazanin" panose="00000400000000000000" pitchFamily="2" charset="-78"/>
              </a:rPr>
              <a:t>بهره‌وری</a:t>
            </a:r>
            <a:endParaRPr lang="fa-IR" sz="16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کنترل کمتر روی طرح نهایی</a:t>
            </a: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با توجه به پیچیدگی </a:t>
            </a:r>
            <a:r>
              <a:rPr lang="en-US" sz="1600" dirty="0">
                <a:cs typeface="B Nazanin" panose="00000400000000000000" pitchFamily="2" charset="-78"/>
              </a:rPr>
              <a:t>RTL</a:t>
            </a:r>
            <a:r>
              <a:rPr lang="fa-IR" sz="1800" dirty="0">
                <a:cs typeface="B Nazanin" panose="00000400000000000000" pitchFamily="2" charset="-78"/>
              </a:rPr>
              <a:t>، نیاز به سرعت </a:t>
            </a:r>
            <a:r>
              <a:rPr lang="fa-IR" sz="1800" dirty="0" err="1">
                <a:cs typeface="B Nazanin" panose="00000400000000000000" pitchFamily="2" charset="-78"/>
              </a:rPr>
              <a:t>ارائه‌ی</a:t>
            </a:r>
            <a:r>
              <a:rPr lang="fa-IR" sz="1800" dirty="0">
                <a:cs typeface="B Nazanin" panose="00000400000000000000" pitchFamily="2" charset="-78"/>
              </a:rPr>
              <a:t> محصول و </a:t>
            </a:r>
            <a:r>
              <a:rPr lang="fa-IR" sz="1800" dirty="0" err="1">
                <a:cs typeface="B Nazanin" panose="00000400000000000000" pitchFamily="2" charset="-78"/>
              </a:rPr>
              <a:t>وجو</a:t>
            </a:r>
            <a:r>
              <a:rPr lang="fa-IR" sz="1800" dirty="0">
                <a:cs typeface="B Nazanin" panose="00000400000000000000" pitchFamily="2" charset="-78"/>
              </a:rPr>
              <a:t> منابع فراوان روی </a:t>
            </a:r>
            <a:r>
              <a:rPr lang="en-US" sz="1600" dirty="0">
                <a:cs typeface="B Nazanin" panose="00000400000000000000" pitchFamily="2" charset="-78"/>
              </a:rPr>
              <a:t>FPGA</a:t>
            </a:r>
            <a:r>
              <a:rPr lang="fa-IR" sz="1800" dirty="0">
                <a:cs typeface="B Nazanin" panose="00000400000000000000" pitchFamily="2" charset="-78"/>
              </a:rPr>
              <a:t>-های امروزی، </a:t>
            </a:r>
            <a:r>
              <a:rPr lang="fa-IR" sz="1800" dirty="0" err="1">
                <a:cs typeface="B Nazanin" panose="00000400000000000000" pitchFamily="2" charset="-78"/>
              </a:rPr>
              <a:t>مصالحه‌ی</a:t>
            </a:r>
            <a:r>
              <a:rPr lang="fa-IR" sz="1800" dirty="0">
                <a:cs typeface="B Nazanin" panose="00000400000000000000" pitchFamily="2" charset="-78"/>
              </a:rPr>
              <a:t> خوبی به نظر </a:t>
            </a:r>
            <a:r>
              <a:rPr lang="fa-IR" sz="1800" dirty="0" err="1">
                <a:cs typeface="B Nazanin" panose="00000400000000000000" pitchFamily="2" charset="-78"/>
              </a:rPr>
              <a:t>می‌رسد</a:t>
            </a:r>
            <a:r>
              <a:rPr lang="fa-IR" sz="1800" dirty="0">
                <a:cs typeface="B Nazanin" panose="00000400000000000000" pitchFamily="2" charset="-78"/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Google Shape;5953;p39">
            <a:extLst>
              <a:ext uri="{FF2B5EF4-FFF2-40B4-BE49-F238E27FC236}">
                <a16:creationId xmlns:a16="http://schemas.microsoft.com/office/drawing/2014/main" id="{D64D4212-CD2A-4D7D-B607-1E86348E9440}"/>
              </a:ext>
            </a:extLst>
          </p:cNvPr>
          <p:cNvGrpSpPr/>
          <p:nvPr/>
        </p:nvGrpSpPr>
        <p:grpSpPr>
          <a:xfrm>
            <a:off x="8358370" y="568706"/>
            <a:ext cx="344701" cy="313993"/>
            <a:chOff x="-40745125" y="3632900"/>
            <a:chExt cx="318225" cy="289875"/>
          </a:xfrm>
        </p:grpSpPr>
        <p:sp>
          <p:nvSpPr>
            <p:cNvPr id="14" name="Google Shape;5954;p39">
              <a:extLst>
                <a:ext uri="{FF2B5EF4-FFF2-40B4-BE49-F238E27FC236}">
                  <a16:creationId xmlns:a16="http://schemas.microsoft.com/office/drawing/2014/main" id="{C9B0C996-AEB2-495D-9218-E7BE9F937D22}"/>
                </a:ext>
              </a:extLst>
            </p:cNvPr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955;p39">
              <a:extLst>
                <a:ext uri="{FF2B5EF4-FFF2-40B4-BE49-F238E27FC236}">
                  <a16:creationId xmlns:a16="http://schemas.microsoft.com/office/drawing/2014/main" id="{79877D4B-91A4-44AA-962D-E395F1CE7E7A}"/>
                </a:ext>
              </a:extLst>
            </p:cNvPr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956;p39">
              <a:extLst>
                <a:ext uri="{FF2B5EF4-FFF2-40B4-BE49-F238E27FC236}">
                  <a16:creationId xmlns:a16="http://schemas.microsoft.com/office/drawing/2014/main" id="{72BC8899-4091-4835-9618-0ADF95264D0D}"/>
                </a:ext>
              </a:extLst>
            </p:cNvPr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57;p39">
              <a:extLst>
                <a:ext uri="{FF2B5EF4-FFF2-40B4-BE49-F238E27FC236}">
                  <a16:creationId xmlns:a16="http://schemas.microsoft.com/office/drawing/2014/main" id="{E9B0F38C-1591-4BFD-BEB5-42B8F0047375}"/>
                </a:ext>
              </a:extLst>
            </p:cNvPr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58;p39">
              <a:extLst>
                <a:ext uri="{FF2B5EF4-FFF2-40B4-BE49-F238E27FC236}">
                  <a16:creationId xmlns:a16="http://schemas.microsoft.com/office/drawing/2014/main" id="{6808805A-3419-4810-BEAA-B8854972AB7E}"/>
                </a:ext>
              </a:extLst>
            </p:cNvPr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59;p39">
              <a:extLst>
                <a:ext uri="{FF2B5EF4-FFF2-40B4-BE49-F238E27FC236}">
                  <a16:creationId xmlns:a16="http://schemas.microsoft.com/office/drawing/2014/main" id="{C996770C-F70B-43A9-AB2D-2EA1593A907E}"/>
                </a:ext>
              </a:extLst>
            </p:cNvPr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60;p39">
              <a:extLst>
                <a:ext uri="{FF2B5EF4-FFF2-40B4-BE49-F238E27FC236}">
                  <a16:creationId xmlns:a16="http://schemas.microsoft.com/office/drawing/2014/main" id="{1E5CEF62-16A8-4F2C-BE53-346A9F8EE68F}"/>
                </a:ext>
              </a:extLst>
            </p:cNvPr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52728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مرور کارهای مرتبط: معماری </a:t>
            </a:r>
            <a:r>
              <a:rPr lang="fa-IR" sz="2800" dirty="0" err="1">
                <a:cs typeface="B Nazanin" panose="00000400000000000000" pitchFamily="2" charset="-78"/>
              </a:rPr>
              <a:t>شتاب‌دهنده‌های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en-US" dirty="0">
                <a:cs typeface="B Nazanin" panose="00000400000000000000" pitchFamily="2" charset="-78"/>
              </a:rPr>
              <a:t>FPGA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774052"/>
              </p:ext>
            </p:extLst>
          </p:nvPr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6">
            <a:extLst>
              <a:ext uri="{FF2B5EF4-FFF2-40B4-BE49-F238E27FC236}">
                <a16:creationId xmlns:a16="http://schemas.microsoft.com/office/drawing/2014/main" id="{ECDBDFD5-DB57-4B56-AA57-6B58D105D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578606"/>
            <a:ext cx="3886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6EA82B-E255-46FF-8166-3244B1116C18}"/>
              </a:ext>
            </a:extLst>
          </p:cNvPr>
          <p:cNvSpPr txBox="1"/>
          <p:nvPr/>
        </p:nvSpPr>
        <p:spPr>
          <a:xfrm>
            <a:off x="2628899" y="4135737"/>
            <a:ext cx="388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شکل 6- یک معماری معمول برای </a:t>
            </a:r>
            <a:r>
              <a:rPr lang="en-US" sz="1100" dirty="0">
                <a:solidFill>
                  <a:schemeClr val="accent5"/>
                </a:solidFill>
                <a:cs typeface="B Nazanin" panose="00000400000000000000" pitchFamily="2" charset="-78"/>
              </a:rPr>
              <a:t>FPGA Accelerator</a:t>
            </a:r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 [1]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  <p:grpSp>
        <p:nvGrpSpPr>
          <p:cNvPr id="22" name="Google Shape;6004;p39">
            <a:extLst>
              <a:ext uri="{FF2B5EF4-FFF2-40B4-BE49-F238E27FC236}">
                <a16:creationId xmlns:a16="http://schemas.microsoft.com/office/drawing/2014/main" id="{7840E567-A173-453A-8730-F271C56B1098}"/>
              </a:ext>
            </a:extLst>
          </p:cNvPr>
          <p:cNvGrpSpPr/>
          <p:nvPr/>
        </p:nvGrpSpPr>
        <p:grpSpPr>
          <a:xfrm>
            <a:off x="8336400" y="506099"/>
            <a:ext cx="348086" cy="344701"/>
            <a:chOff x="-37385100" y="3898325"/>
            <a:chExt cx="321350" cy="318225"/>
          </a:xfrm>
        </p:grpSpPr>
        <p:sp>
          <p:nvSpPr>
            <p:cNvPr id="23" name="Google Shape;6005;p39">
              <a:extLst>
                <a:ext uri="{FF2B5EF4-FFF2-40B4-BE49-F238E27FC236}">
                  <a16:creationId xmlns:a16="http://schemas.microsoft.com/office/drawing/2014/main" id="{81669411-08F3-484D-AAD7-41E73C5FD2C4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006;p39">
              <a:extLst>
                <a:ext uri="{FF2B5EF4-FFF2-40B4-BE49-F238E27FC236}">
                  <a16:creationId xmlns:a16="http://schemas.microsoft.com/office/drawing/2014/main" id="{BD605CA8-7BED-4140-9514-31F63912FCCB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35757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fa-IR" sz="2800" dirty="0" err="1">
                <a:cs typeface="B Nazanin" panose="00000400000000000000" pitchFamily="2" charset="-78"/>
              </a:rPr>
              <a:t>محدودیت‌های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err="1">
                <a:cs typeface="B Nazanin" panose="00000400000000000000" pitchFamily="2" charset="-78"/>
              </a:rPr>
              <a:t>شتاب‌دهنده‌های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en-US" dirty="0">
                <a:cs typeface="B Nazanin" panose="00000400000000000000" pitchFamily="2" charset="-78"/>
              </a:rPr>
              <a:t>FPGA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حافظه</a:t>
            </a:r>
          </a:p>
          <a:p>
            <a:pPr marL="742950" lvl="1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a-IR" sz="1600" dirty="0" err="1">
                <a:cs typeface="B Nazanin" panose="00000400000000000000" pitchFamily="2" charset="-78"/>
              </a:rPr>
              <a:t>مدل‌های</a:t>
            </a:r>
            <a:r>
              <a:rPr lang="fa-IR" sz="1600" dirty="0">
                <a:cs typeface="B Nazanin" panose="00000400000000000000" pitchFamily="2" charset="-78"/>
              </a:rPr>
              <a:t> رایج </a:t>
            </a:r>
            <a:r>
              <a:rPr lang="en-US" sz="1400" dirty="0">
                <a:cs typeface="B Nazanin" panose="00000400000000000000" pitchFamily="2" charset="-78"/>
              </a:rPr>
              <a:t>CNN</a:t>
            </a:r>
            <a:r>
              <a:rPr lang="fa-IR" sz="1600" dirty="0">
                <a:cs typeface="B Nazanin" panose="00000400000000000000" pitchFamily="2" charset="-78"/>
              </a:rPr>
              <a:t>: 100 تا 1000 </a:t>
            </a:r>
            <a:r>
              <a:rPr lang="fa-IR" sz="1600" dirty="0" err="1">
                <a:cs typeface="B Nazanin" panose="00000400000000000000" pitchFamily="2" charset="-78"/>
              </a:rPr>
              <a:t>مگابایت</a:t>
            </a:r>
            <a:r>
              <a:rPr lang="fa-IR" sz="1600" dirty="0">
                <a:cs typeface="B Nazanin" panose="00000400000000000000" pitchFamily="2" charset="-78"/>
              </a:rPr>
              <a:t> پارامتر</a:t>
            </a:r>
          </a:p>
          <a:p>
            <a:pPr marL="742950" lvl="1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a-IR" sz="1600" dirty="0" err="1">
                <a:cs typeface="B Nazanin" panose="00000400000000000000" pitchFamily="2" charset="-78"/>
              </a:rPr>
              <a:t>حافظه‌ی</a:t>
            </a:r>
            <a:r>
              <a:rPr lang="fa-IR" sz="1600" dirty="0">
                <a:cs typeface="B Nazanin" panose="00000400000000000000" pitchFamily="2" charset="-78"/>
              </a:rPr>
              <a:t> </a:t>
            </a:r>
            <a:r>
              <a:rPr lang="fa-IR" sz="1600" dirty="0" err="1">
                <a:cs typeface="B Nazanin" panose="00000400000000000000" pitchFamily="2" charset="-78"/>
              </a:rPr>
              <a:t>بزرگ‌ترین</a:t>
            </a:r>
            <a:r>
              <a:rPr lang="fa-IR" sz="1600" dirty="0">
                <a:cs typeface="B Nazanin" panose="00000400000000000000" pitchFamily="2" charset="-78"/>
              </a:rPr>
              <a:t> </a:t>
            </a:r>
            <a:r>
              <a:rPr lang="fa-IR" sz="1600" dirty="0" err="1">
                <a:cs typeface="B Nazanin" panose="00000400000000000000" pitchFamily="2" charset="-78"/>
              </a:rPr>
              <a:t>تراشه‌های</a:t>
            </a:r>
            <a:r>
              <a:rPr lang="fa-IR" sz="1600" dirty="0">
                <a:cs typeface="B Nazanin" panose="00000400000000000000" pitchFamily="2" charset="-78"/>
              </a:rPr>
              <a:t> </a:t>
            </a:r>
            <a:r>
              <a:rPr lang="en-US" sz="1400" dirty="0">
                <a:cs typeface="B Nazanin" panose="00000400000000000000" pitchFamily="2" charset="-78"/>
              </a:rPr>
              <a:t>FPGA</a:t>
            </a:r>
            <a:r>
              <a:rPr lang="fa-IR" sz="1600" dirty="0">
                <a:cs typeface="B Nazanin" panose="00000400000000000000" pitchFamily="2" charset="-78"/>
              </a:rPr>
              <a:t>: 50 </a:t>
            </a:r>
            <a:r>
              <a:rPr lang="fa-IR" sz="1600" dirty="0" err="1">
                <a:cs typeface="B Nazanin" panose="00000400000000000000" pitchFamily="2" charset="-78"/>
              </a:rPr>
              <a:t>مگابایت</a:t>
            </a:r>
            <a:endParaRPr lang="fa-IR" sz="16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استفاده از </a:t>
            </a:r>
            <a:r>
              <a:rPr lang="fa-IR" sz="1600" dirty="0" err="1">
                <a:cs typeface="B Nazanin" panose="00000400000000000000" pitchFamily="2" charset="-78"/>
              </a:rPr>
              <a:t>حافظه‌ی</a:t>
            </a:r>
            <a:r>
              <a:rPr lang="fa-IR" sz="1600" dirty="0">
                <a:cs typeface="B Nazanin" panose="00000400000000000000" pitchFamily="2" charset="-78"/>
              </a:rPr>
              <a:t> خارجی: پهنای باند و مصرف انرژی روی کارایی محدودیت ایجاد </a:t>
            </a:r>
            <a:r>
              <a:rPr lang="fa-IR" sz="1600" dirty="0" err="1">
                <a:cs typeface="B Nazanin" panose="00000400000000000000" pitchFamily="2" charset="-78"/>
              </a:rPr>
              <a:t>می‌کند</a:t>
            </a:r>
            <a:r>
              <a:rPr lang="fa-IR" sz="1600" dirty="0">
                <a:cs typeface="B Nazanin" panose="00000400000000000000" pitchFamily="2" charset="-78"/>
              </a:rPr>
              <a:t>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ظرفیت </a:t>
            </a:r>
            <a:r>
              <a:rPr lang="fa-IR" sz="1800" dirty="0" err="1">
                <a:cs typeface="B Nazanin" panose="00000400000000000000" pitchFamily="2" charset="-78"/>
              </a:rPr>
              <a:t>محاسباتی</a:t>
            </a:r>
            <a:endParaRPr lang="fa-IR" sz="18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a-IR" sz="1600" dirty="0" err="1">
                <a:cs typeface="B Nazanin" panose="00000400000000000000" pitchFamily="2" charset="-78"/>
              </a:rPr>
              <a:t>تراشه‌های</a:t>
            </a:r>
            <a:r>
              <a:rPr lang="fa-IR" sz="1600" dirty="0">
                <a:cs typeface="B Nazanin" panose="00000400000000000000" pitchFamily="2" charset="-78"/>
              </a:rPr>
              <a:t> بزرگ: تا 10 </a:t>
            </a:r>
            <a:r>
              <a:rPr lang="fa-IR" sz="1600" dirty="0" err="1">
                <a:cs typeface="B Nazanin" panose="00000400000000000000" pitchFamily="2" charset="-78"/>
              </a:rPr>
              <a:t>ترافلاپ</a:t>
            </a:r>
            <a:r>
              <a:rPr lang="fa-IR" sz="1600" dirty="0">
                <a:cs typeface="B Nazanin" panose="00000400000000000000" pitchFamily="2" charset="-78"/>
              </a:rPr>
              <a:t> بر ثانیه</a:t>
            </a:r>
          </a:p>
          <a:p>
            <a:pPr marL="742950" lvl="1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a-IR" sz="1600" dirty="0" err="1">
                <a:cs typeface="B Nazanin" panose="00000400000000000000" pitchFamily="2" charset="-78"/>
              </a:rPr>
              <a:t>تراشه‌های</a:t>
            </a:r>
            <a:r>
              <a:rPr lang="fa-IR" sz="1600" dirty="0">
                <a:cs typeface="B Nazanin" panose="00000400000000000000" pitchFamily="2" charset="-78"/>
              </a:rPr>
              <a:t> رده پایین: 20 گیگافلاپ بر ثانیه: عدم پشتیبانی از پردازش فیلم </a:t>
            </a:r>
            <a:r>
              <a:rPr lang="en-US" sz="1400" dirty="0">
                <a:cs typeface="B Nazanin" panose="00000400000000000000" pitchFamily="2" charset="-78"/>
              </a:rPr>
              <a:t>real-time</a:t>
            </a:r>
            <a:r>
              <a:rPr lang="fa-IR" sz="1600" dirty="0">
                <a:cs typeface="B Nazanin" panose="00000400000000000000" pitchFamily="2" charset="-78"/>
              </a:rPr>
              <a:t> قابل حمل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2" name="Google Shape;6004;p39">
            <a:extLst>
              <a:ext uri="{FF2B5EF4-FFF2-40B4-BE49-F238E27FC236}">
                <a16:creationId xmlns:a16="http://schemas.microsoft.com/office/drawing/2014/main" id="{694A5FE8-690F-4F13-9C9F-6E0D73E84051}"/>
              </a:ext>
            </a:extLst>
          </p:cNvPr>
          <p:cNvGrpSpPr/>
          <p:nvPr/>
        </p:nvGrpSpPr>
        <p:grpSpPr>
          <a:xfrm>
            <a:off x="8336400" y="506099"/>
            <a:ext cx="348086" cy="344701"/>
            <a:chOff x="-37385100" y="3898325"/>
            <a:chExt cx="321350" cy="318225"/>
          </a:xfrm>
        </p:grpSpPr>
        <p:sp>
          <p:nvSpPr>
            <p:cNvPr id="23" name="Google Shape;6005;p39">
              <a:extLst>
                <a:ext uri="{FF2B5EF4-FFF2-40B4-BE49-F238E27FC236}">
                  <a16:creationId xmlns:a16="http://schemas.microsoft.com/office/drawing/2014/main" id="{17D662D0-7256-4633-AB5F-0057BFC42569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006;p39">
              <a:extLst>
                <a:ext uri="{FF2B5EF4-FFF2-40B4-BE49-F238E27FC236}">
                  <a16:creationId xmlns:a16="http://schemas.microsoft.com/office/drawing/2014/main" id="{E41AF3CC-036A-4FB1-8766-9D806CDD77CB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9089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 err="1">
                <a:cs typeface="B Nazanin" panose="00000400000000000000" pitchFamily="2" charset="-78"/>
              </a:rPr>
              <a:t>بهینه‌سازی‌های</a:t>
            </a:r>
            <a:r>
              <a:rPr lang="fa-IR" sz="2800" dirty="0">
                <a:cs typeface="B Nazanin" panose="00000400000000000000" pitchFamily="2" charset="-78"/>
              </a:rPr>
              <a:t> ارائه شده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بهینه‌سازی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مدل‌های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شبکه‌ی</a:t>
            </a:r>
            <a:r>
              <a:rPr lang="fa-IR" sz="1800" dirty="0">
                <a:cs typeface="B Nazanin" panose="00000400000000000000" pitchFamily="2" charset="-78"/>
              </a:rPr>
              <a:t> عصبی</a:t>
            </a:r>
          </a:p>
          <a:p>
            <a:pPr marL="742950" lvl="1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ساخت معماری بهینه [14]</a:t>
            </a:r>
          </a:p>
          <a:p>
            <a:pPr marL="742950" lvl="1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a-IR" sz="1600" dirty="0" err="1">
                <a:cs typeface="B Nazanin" panose="00000400000000000000" pitchFamily="2" charset="-78"/>
              </a:rPr>
              <a:t>فشرده‌سازی</a:t>
            </a:r>
            <a:r>
              <a:rPr lang="fa-IR" sz="1600" dirty="0">
                <a:cs typeface="B Nazanin" panose="00000400000000000000" pitchFamily="2" charset="-78"/>
              </a:rPr>
              <a:t> </a:t>
            </a:r>
            <a:r>
              <a:rPr lang="fa-IR" sz="1600" dirty="0" err="1">
                <a:cs typeface="B Nazanin" panose="00000400000000000000" pitchFamily="2" charset="-78"/>
              </a:rPr>
              <a:t>مدل‌های</a:t>
            </a:r>
            <a:r>
              <a:rPr lang="fa-IR" sz="1600" dirty="0">
                <a:cs typeface="B Nazanin" panose="00000400000000000000" pitchFamily="2" charset="-78"/>
              </a:rPr>
              <a:t> موجود [24]</a:t>
            </a: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بهینه‌سازی</a:t>
            </a:r>
            <a:r>
              <a:rPr lang="fa-IR" sz="1800" dirty="0">
                <a:cs typeface="B Nazanin" panose="00000400000000000000" pitchFamily="2" charset="-78"/>
              </a:rPr>
              <a:t> معماری </a:t>
            </a:r>
            <a:r>
              <a:rPr lang="fa-IR" sz="1800" dirty="0" err="1">
                <a:cs typeface="B Nazanin" panose="00000400000000000000" pitchFamily="2" charset="-78"/>
              </a:rPr>
              <a:t>سخت‌افزاری</a:t>
            </a:r>
            <a:endParaRPr lang="fa-IR" sz="18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خط لوله، باز کردن حلقه، افزایش فرکانس، </a:t>
            </a:r>
            <a:r>
              <a:rPr lang="fa-IR" sz="1600" dirty="0" err="1">
                <a:cs typeface="B Nazanin" panose="00000400000000000000" pitchFamily="2" charset="-78"/>
              </a:rPr>
              <a:t>کانولوشن</a:t>
            </a:r>
            <a:r>
              <a:rPr lang="fa-IR" sz="1600" dirty="0">
                <a:cs typeface="B Nazanin" panose="00000400000000000000" pitchFamily="2" charset="-78"/>
              </a:rPr>
              <a:t> سریع، عملیات محاسبه با عرض کمتر</a:t>
            </a: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endParaRPr lang="fa-IR" sz="1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9538295"/>
              </p:ext>
            </p:extLst>
          </p:nvPr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1" name="Google Shape;6004;p39">
            <a:extLst>
              <a:ext uri="{FF2B5EF4-FFF2-40B4-BE49-F238E27FC236}">
                <a16:creationId xmlns:a16="http://schemas.microsoft.com/office/drawing/2014/main" id="{BFB9092E-8153-494A-B76B-0F3E3D21FB99}"/>
              </a:ext>
            </a:extLst>
          </p:cNvPr>
          <p:cNvGrpSpPr/>
          <p:nvPr/>
        </p:nvGrpSpPr>
        <p:grpSpPr>
          <a:xfrm>
            <a:off x="8336400" y="506099"/>
            <a:ext cx="348086" cy="344701"/>
            <a:chOff x="-37385100" y="3898325"/>
            <a:chExt cx="321350" cy="318225"/>
          </a:xfrm>
        </p:grpSpPr>
        <p:sp>
          <p:nvSpPr>
            <p:cNvPr id="22" name="Google Shape;6005;p39">
              <a:extLst>
                <a:ext uri="{FF2B5EF4-FFF2-40B4-BE49-F238E27FC236}">
                  <a16:creationId xmlns:a16="http://schemas.microsoft.com/office/drawing/2014/main" id="{3786F761-BA84-4371-9ED4-CEE9D3EFB6AE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006;p39">
              <a:extLst>
                <a:ext uri="{FF2B5EF4-FFF2-40B4-BE49-F238E27FC236}">
                  <a16:creationId xmlns:a16="http://schemas.microsoft.com/office/drawing/2014/main" id="{267C0C14-F300-40E0-ABA4-0DC5B40E6284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00229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 err="1">
                <a:cs typeface="B Nazanin" panose="00000400000000000000" pitchFamily="2" charset="-78"/>
              </a:rPr>
              <a:t>بهینه‌سازی</a:t>
            </a:r>
            <a:r>
              <a:rPr lang="fa-IR" sz="2800" dirty="0">
                <a:cs typeface="B Nazanin" panose="00000400000000000000" pitchFamily="2" charset="-78"/>
              </a:rPr>
              <a:t> مدل: </a:t>
            </a:r>
            <a:r>
              <a:rPr lang="fa-IR" sz="2800" dirty="0" err="1">
                <a:cs typeface="B Nazanin" panose="00000400000000000000" pitchFamily="2" charset="-78"/>
              </a:rPr>
              <a:t>فشرده‌سازی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گسسته‌سازی</a:t>
            </a:r>
            <a:r>
              <a:rPr lang="fa-IR" sz="1800" dirty="0">
                <a:cs typeface="B Nazanin" panose="00000400000000000000" pitchFamily="2" charset="-78"/>
              </a:rPr>
              <a:t> [16، 17، 18]</a:t>
            </a:r>
          </a:p>
          <a:p>
            <a:pPr marL="742950" lvl="1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بازنمایی با تعداد بیت کمتر: کاهش </a:t>
            </a:r>
            <a:r>
              <a:rPr lang="fa-IR" sz="1600" dirty="0" err="1">
                <a:cs typeface="B Nazanin" panose="00000400000000000000" pitchFamily="2" charset="-78"/>
              </a:rPr>
              <a:t>حافظه‌ی</a:t>
            </a:r>
            <a:r>
              <a:rPr lang="fa-IR" sz="1600" dirty="0">
                <a:cs typeface="B Nazanin" panose="00000400000000000000" pitchFamily="2" charset="-78"/>
              </a:rPr>
              <a:t> مورد نیاز و کاهش </a:t>
            </a:r>
            <a:r>
              <a:rPr lang="fa-IR" sz="1600" dirty="0" err="1">
                <a:cs typeface="B Nazanin" panose="00000400000000000000" pitchFamily="2" charset="-78"/>
              </a:rPr>
              <a:t>هزینه‌ی</a:t>
            </a:r>
            <a:r>
              <a:rPr lang="fa-IR" sz="1600" dirty="0">
                <a:cs typeface="B Nazanin" panose="00000400000000000000" pitchFamily="2" charset="-78"/>
              </a:rPr>
              <a:t> عملیات </a:t>
            </a:r>
            <a:r>
              <a:rPr lang="fa-IR" sz="1600" dirty="0" err="1">
                <a:cs typeface="B Nazanin" panose="00000400000000000000" pitchFamily="2" charset="-78"/>
              </a:rPr>
              <a:t>محاسباتی</a:t>
            </a:r>
            <a:endParaRPr lang="fa-IR" sz="16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کاهش تعداد </a:t>
            </a:r>
            <a:r>
              <a:rPr lang="fa-IR" sz="1800" dirty="0" err="1">
                <a:cs typeface="B Nazanin" panose="00000400000000000000" pitchFamily="2" charset="-78"/>
              </a:rPr>
              <a:t>وزن‌ها</a:t>
            </a:r>
            <a:endParaRPr lang="fa-IR" sz="18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کاهش </a:t>
            </a:r>
            <a:r>
              <a:rPr lang="fa-IR" sz="1600" dirty="0" err="1">
                <a:cs typeface="B Nazanin" panose="00000400000000000000" pitchFamily="2" charset="-78"/>
              </a:rPr>
              <a:t>رتبه‌ی</a:t>
            </a:r>
            <a:r>
              <a:rPr lang="fa-IR" sz="1600" dirty="0">
                <a:cs typeface="B Nazanin" panose="00000400000000000000" pitchFamily="2" charset="-78"/>
              </a:rPr>
              <a:t> </a:t>
            </a:r>
            <a:r>
              <a:rPr lang="fa-IR" sz="1600" dirty="0" err="1">
                <a:cs typeface="B Nazanin" panose="00000400000000000000" pitchFamily="2" charset="-78"/>
              </a:rPr>
              <a:t>ماتریس</a:t>
            </a:r>
            <a:r>
              <a:rPr lang="fa-IR" sz="1600" dirty="0">
                <a:cs typeface="B Nazanin" panose="00000400000000000000" pitchFamily="2" charset="-78"/>
              </a:rPr>
              <a:t> </a:t>
            </a:r>
            <a:r>
              <a:rPr lang="fa-IR" sz="1600" dirty="0" err="1">
                <a:cs typeface="B Nazanin" panose="00000400000000000000" pitchFamily="2" charset="-78"/>
              </a:rPr>
              <a:t>وزن‌ها</a:t>
            </a:r>
            <a:r>
              <a:rPr lang="fa-IR" sz="1600" dirty="0">
                <a:cs typeface="B Nazanin" panose="00000400000000000000" pitchFamily="2" charset="-78"/>
              </a:rPr>
              <a:t> [19]: 64% کاهش </a:t>
            </a:r>
            <a:r>
              <a:rPr lang="fa-IR" sz="1600" dirty="0" err="1">
                <a:cs typeface="B Nazanin" panose="00000400000000000000" pitchFamily="2" charset="-78"/>
              </a:rPr>
              <a:t>اندازه‌ی</a:t>
            </a:r>
            <a:r>
              <a:rPr lang="fa-IR" sz="1600" dirty="0">
                <a:cs typeface="B Nazanin" panose="00000400000000000000" pitchFamily="2" charset="-78"/>
              </a:rPr>
              <a:t> </a:t>
            </a:r>
            <a:r>
              <a:rPr lang="fa-IR" sz="1600" dirty="0" err="1">
                <a:cs typeface="B Nazanin" panose="00000400000000000000" pitchFamily="2" charset="-78"/>
              </a:rPr>
              <a:t>لایه‌ی</a:t>
            </a:r>
            <a:r>
              <a:rPr lang="fa-IR" sz="1600" dirty="0">
                <a:cs typeface="B Nazanin" panose="00000400000000000000" pitchFamily="2" charset="-78"/>
              </a:rPr>
              <a:t> کاملا متصل و کاهش دقت 0.04%</a:t>
            </a:r>
          </a:p>
          <a:p>
            <a:pPr marL="742950" lvl="1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هرس کردن [21، 22]: حذف 90% </a:t>
            </a:r>
            <a:r>
              <a:rPr lang="fa-IR" sz="1600" dirty="0" err="1">
                <a:cs typeface="B Nazanin" panose="00000400000000000000" pitchFamily="2" charset="-78"/>
              </a:rPr>
              <a:t>وزن‌ها</a:t>
            </a:r>
            <a:r>
              <a:rPr lang="fa-IR" sz="1600" dirty="0">
                <a:cs typeface="B Nazanin" panose="00000400000000000000" pitchFamily="2" charset="-78"/>
              </a:rPr>
              <a:t> و کاهش دقت 1%</a:t>
            </a: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endParaRPr lang="fa-IR" sz="1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18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1" name="Google Shape;6004;p39">
            <a:extLst>
              <a:ext uri="{FF2B5EF4-FFF2-40B4-BE49-F238E27FC236}">
                <a16:creationId xmlns:a16="http://schemas.microsoft.com/office/drawing/2014/main" id="{BFB9092E-8153-494A-B76B-0F3E3D21FB99}"/>
              </a:ext>
            </a:extLst>
          </p:cNvPr>
          <p:cNvGrpSpPr/>
          <p:nvPr/>
        </p:nvGrpSpPr>
        <p:grpSpPr>
          <a:xfrm>
            <a:off x="8336400" y="506099"/>
            <a:ext cx="348086" cy="344701"/>
            <a:chOff x="-37385100" y="3898325"/>
            <a:chExt cx="321350" cy="318225"/>
          </a:xfrm>
        </p:grpSpPr>
        <p:sp>
          <p:nvSpPr>
            <p:cNvPr id="22" name="Google Shape;6005;p39">
              <a:extLst>
                <a:ext uri="{FF2B5EF4-FFF2-40B4-BE49-F238E27FC236}">
                  <a16:creationId xmlns:a16="http://schemas.microsoft.com/office/drawing/2014/main" id="{3786F761-BA84-4371-9ED4-CEE9D3EFB6AE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006;p39">
              <a:extLst>
                <a:ext uri="{FF2B5EF4-FFF2-40B4-BE49-F238E27FC236}">
                  <a16:creationId xmlns:a16="http://schemas.microsoft.com/office/drawing/2014/main" id="{267C0C14-F300-40E0-ABA4-0DC5B40E6284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6926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cs typeface="B Nazanin" panose="00000400000000000000" pitchFamily="2" charset="-78"/>
              </a:rPr>
              <a:t>pipeCNN</a:t>
            </a:r>
            <a:r>
              <a:rPr lang="fa-IR" sz="2800" dirty="0">
                <a:cs typeface="B Nazanin" panose="00000400000000000000" pitchFamily="2" charset="-78"/>
              </a:rPr>
              <a:t> [23]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استفاده از </a:t>
            </a:r>
            <a:r>
              <a:rPr lang="en-US" sz="1600" dirty="0">
                <a:cs typeface="B Nazanin" panose="00000400000000000000" pitchFamily="2" charset="-78"/>
              </a:rPr>
              <a:t>Intel FPGA SDK for OpenCL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خطه </a:t>
            </a:r>
            <a:r>
              <a:rPr lang="fa-IR" sz="1800" dirty="0" err="1">
                <a:cs typeface="B Nazanin" panose="00000400000000000000" pitchFamily="2" charset="-78"/>
              </a:rPr>
              <a:t>لوله‌سازی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اعداد ممیز شناور 32 بیتی</a:t>
            </a: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تست روی </a:t>
            </a:r>
            <a:r>
              <a:rPr lang="en-US" sz="1600" dirty="0">
                <a:cs typeface="B Nazanin" panose="00000400000000000000" pitchFamily="2" charset="-78"/>
              </a:rPr>
              <a:t>VGG-16</a:t>
            </a:r>
            <a:r>
              <a:rPr lang="fa-IR" sz="1800" dirty="0">
                <a:cs typeface="B Nazanin" panose="00000400000000000000" pitchFamily="2" charset="-78"/>
              </a:rPr>
              <a:t> و </a:t>
            </a:r>
            <a:r>
              <a:rPr lang="en-US" sz="1600" dirty="0" err="1">
                <a:cs typeface="B Nazanin" panose="00000400000000000000" pitchFamily="2" charset="-78"/>
              </a:rPr>
              <a:t>AlexNet</a:t>
            </a:r>
            <a:r>
              <a:rPr lang="fa-IR" sz="1800" dirty="0">
                <a:cs typeface="B Nazanin" panose="00000400000000000000" pitchFamily="2" charset="-78"/>
              </a:rPr>
              <a:t>: تاخیر </a:t>
            </a:r>
            <a:r>
              <a:rPr lang="fa-IR" sz="1800" dirty="0" err="1">
                <a:cs typeface="B Nazanin" panose="00000400000000000000" pitchFamily="2" charset="-78"/>
              </a:rPr>
              <a:t>طبقه‌بندی</a:t>
            </a:r>
            <a:r>
              <a:rPr lang="fa-IR" sz="1800" dirty="0">
                <a:cs typeface="B Nazanin" panose="00000400000000000000" pitchFamily="2" charset="-78"/>
              </a:rPr>
              <a:t> 718 و 43 </a:t>
            </a:r>
            <a:r>
              <a:rPr lang="fa-IR" sz="1800" dirty="0" err="1">
                <a:cs typeface="B Nazanin" panose="00000400000000000000" pitchFamily="2" charset="-78"/>
              </a:rPr>
              <a:t>میلی‌ثانیه</a:t>
            </a:r>
            <a:endParaRPr lang="fa-IR" sz="1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19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1" name="Google Shape;6004;p39">
            <a:extLst>
              <a:ext uri="{FF2B5EF4-FFF2-40B4-BE49-F238E27FC236}">
                <a16:creationId xmlns:a16="http://schemas.microsoft.com/office/drawing/2014/main" id="{BFB9092E-8153-494A-B76B-0F3E3D21FB99}"/>
              </a:ext>
            </a:extLst>
          </p:cNvPr>
          <p:cNvGrpSpPr/>
          <p:nvPr/>
        </p:nvGrpSpPr>
        <p:grpSpPr>
          <a:xfrm>
            <a:off x="8336400" y="506099"/>
            <a:ext cx="348086" cy="344701"/>
            <a:chOff x="-37385100" y="3898325"/>
            <a:chExt cx="321350" cy="318225"/>
          </a:xfrm>
        </p:grpSpPr>
        <p:sp>
          <p:nvSpPr>
            <p:cNvPr id="22" name="Google Shape;6005;p39">
              <a:extLst>
                <a:ext uri="{FF2B5EF4-FFF2-40B4-BE49-F238E27FC236}">
                  <a16:creationId xmlns:a16="http://schemas.microsoft.com/office/drawing/2014/main" id="{3786F761-BA84-4371-9ED4-CEE9D3EFB6AE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006;p39">
              <a:extLst>
                <a:ext uri="{FF2B5EF4-FFF2-40B4-BE49-F238E27FC236}">
                  <a16:creationId xmlns:a16="http://schemas.microsoft.com/office/drawing/2014/main" id="{267C0C14-F300-40E0-ABA4-0DC5B40E6284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98394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1297500" y="1132625"/>
            <a:ext cx="6421737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فهرست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35" name="Google Shape;235;p18"/>
          <p:cNvSpPr txBox="1"/>
          <p:nvPr/>
        </p:nvSpPr>
        <p:spPr>
          <a:xfrm>
            <a:off x="1613284" y="1714791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800" dirty="0">
                <a:solidFill>
                  <a:schemeClr val="accent5"/>
                </a:solidFill>
                <a:uFill>
                  <a:noFill/>
                </a:uFill>
                <a:latin typeface="Montserrat"/>
                <a:ea typeface="Average"/>
                <a:cs typeface="B Nazanin" panose="00000400000000000000" pitchFamily="2" charset="-78"/>
                <a:sym typeface="Montserrat"/>
              </a:rPr>
              <a:t>مقدمه و انگیزه</a:t>
            </a:r>
            <a:endParaRPr sz="1800" dirty="0">
              <a:solidFill>
                <a:schemeClr val="accent5"/>
              </a:solidFill>
              <a:latin typeface="Average"/>
              <a:ea typeface="Average"/>
              <a:cs typeface="B Nazanin" panose="00000400000000000000" pitchFamily="2" charset="-78"/>
              <a:sym typeface="Average"/>
            </a:endParaRPr>
          </a:p>
        </p:txBody>
      </p:sp>
      <p:sp>
        <p:nvSpPr>
          <p:cNvPr id="236" name="Google Shape;236;p18"/>
          <p:cNvSpPr txBox="1"/>
          <p:nvPr/>
        </p:nvSpPr>
        <p:spPr>
          <a:xfrm>
            <a:off x="1613284" y="2252948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800" dirty="0">
                <a:solidFill>
                  <a:schemeClr val="accent5"/>
                </a:solidFill>
                <a:uFill>
                  <a:noFill/>
                </a:uFill>
                <a:latin typeface="Montserrat"/>
                <a:ea typeface="Montserrat"/>
                <a:cs typeface="B Nazanin" panose="00000400000000000000" pitchFamily="2" charset="-78"/>
                <a:sym typeface="Montserrat"/>
              </a:rPr>
              <a:t>معرفی مبانی</a:t>
            </a:r>
            <a:endParaRPr sz="1800" dirty="0">
              <a:solidFill>
                <a:schemeClr val="accent5"/>
              </a:solidFill>
              <a:latin typeface="Montserrat"/>
              <a:ea typeface="Montserrat"/>
              <a:cs typeface="B Nazanin" panose="00000400000000000000" pitchFamily="2" charset="-78"/>
              <a:sym typeface="Montserrat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>
            <a:off x="1613284" y="27804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800" dirty="0">
                <a:solidFill>
                  <a:schemeClr val="accent5"/>
                </a:solidFill>
                <a:uFill>
                  <a:noFill/>
                </a:uFill>
                <a:latin typeface="Montserrat"/>
                <a:ea typeface="Montserrat"/>
                <a:cs typeface="B Nazanin" panose="00000400000000000000" pitchFamily="2" charset="-78"/>
                <a:sym typeface="Montserrat"/>
              </a:rPr>
              <a:t>مرور کارهای مرتبط</a:t>
            </a:r>
            <a:endParaRPr sz="1800" dirty="0">
              <a:solidFill>
                <a:schemeClr val="accent5"/>
              </a:solidFill>
              <a:latin typeface="Montserrat"/>
              <a:ea typeface="Montserrat"/>
              <a:cs typeface="B Nazanin" panose="00000400000000000000" pitchFamily="2" charset="-78"/>
              <a:sym typeface="Montserrat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1613284" y="3265471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800" dirty="0" err="1">
                <a:solidFill>
                  <a:schemeClr val="accent5"/>
                </a:solidFill>
                <a:uFill>
                  <a:noFill/>
                </a:uFill>
                <a:latin typeface="Montserrat"/>
                <a:ea typeface="Montserrat"/>
                <a:cs typeface="B Nazanin" panose="00000400000000000000" pitchFamily="2" charset="-78"/>
                <a:sym typeface="Montserrat"/>
              </a:rPr>
              <a:t>پیاده‌سازی</a:t>
            </a:r>
            <a:endParaRPr sz="2400" dirty="0">
              <a:solidFill>
                <a:schemeClr val="accent5"/>
              </a:solidFill>
              <a:latin typeface="Average"/>
              <a:ea typeface="Average"/>
              <a:cs typeface="B Nazanin" panose="00000400000000000000" pitchFamily="2" charset="-78"/>
              <a:sym typeface="Average"/>
            </a:endParaRPr>
          </a:p>
        </p:txBody>
      </p:sp>
      <p:sp>
        <p:nvSpPr>
          <p:cNvPr id="239" name="Google Shape;239;p18"/>
          <p:cNvSpPr txBox="1"/>
          <p:nvPr/>
        </p:nvSpPr>
        <p:spPr>
          <a:xfrm>
            <a:off x="1613284" y="3718563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800" dirty="0" err="1">
                <a:solidFill>
                  <a:schemeClr val="accent5"/>
                </a:solidFill>
                <a:uFill>
                  <a:noFill/>
                </a:uFill>
                <a:latin typeface="Montserrat"/>
                <a:ea typeface="Montserrat"/>
                <a:cs typeface="B Nazanin" panose="00000400000000000000" pitchFamily="2" charset="-78"/>
                <a:sym typeface="Montserrat"/>
              </a:rPr>
              <a:t>جمع‌بندی</a:t>
            </a:r>
            <a:r>
              <a:rPr lang="fa-IR" sz="1800" dirty="0">
                <a:solidFill>
                  <a:schemeClr val="accent5"/>
                </a:solidFill>
                <a:uFill>
                  <a:noFill/>
                </a:uFill>
                <a:latin typeface="Montserrat"/>
                <a:ea typeface="Montserrat"/>
                <a:cs typeface="B Nazanin" panose="00000400000000000000" pitchFamily="2" charset="-78"/>
                <a:sym typeface="Montserrat"/>
              </a:rPr>
              <a:t> و کارهای آینده</a:t>
            </a:r>
            <a:endParaRPr sz="2400" dirty="0">
              <a:solidFill>
                <a:schemeClr val="accent5"/>
              </a:solidFill>
              <a:latin typeface="Average"/>
              <a:ea typeface="Average"/>
              <a:cs typeface="B Nazanin" panose="00000400000000000000" pitchFamily="2" charset="-78"/>
              <a:sym typeface="Average"/>
            </a:endParaRPr>
          </a:p>
        </p:txBody>
      </p:sp>
      <p:grpSp>
        <p:nvGrpSpPr>
          <p:cNvPr id="12" name="Google Shape;5531;p38">
            <a:extLst>
              <a:ext uri="{FF2B5EF4-FFF2-40B4-BE49-F238E27FC236}">
                <a16:creationId xmlns:a16="http://schemas.microsoft.com/office/drawing/2014/main" id="{FCC97E4C-B126-4565-B260-ED0CBB6E4C2F}"/>
              </a:ext>
            </a:extLst>
          </p:cNvPr>
          <p:cNvGrpSpPr/>
          <p:nvPr/>
        </p:nvGrpSpPr>
        <p:grpSpPr>
          <a:xfrm>
            <a:off x="4778548" y="1727508"/>
            <a:ext cx="329184" cy="347472"/>
            <a:chOff x="-48233050" y="3569725"/>
            <a:chExt cx="252050" cy="299475"/>
          </a:xfrm>
        </p:grpSpPr>
        <p:sp>
          <p:nvSpPr>
            <p:cNvPr id="13" name="Google Shape;5532;p38">
              <a:extLst>
                <a:ext uri="{FF2B5EF4-FFF2-40B4-BE49-F238E27FC236}">
                  <a16:creationId xmlns:a16="http://schemas.microsoft.com/office/drawing/2014/main" id="{68084811-6C36-48F1-B784-C6082401C241}"/>
                </a:ext>
              </a:extLst>
            </p:cNvPr>
            <p:cNvSpPr/>
            <p:nvPr/>
          </p:nvSpPr>
          <p:spPr>
            <a:xfrm>
              <a:off x="-48233050" y="3569725"/>
              <a:ext cx="252050" cy="299475"/>
            </a:xfrm>
            <a:custGeom>
              <a:avLst/>
              <a:gdLst/>
              <a:ahLst/>
              <a:cxnLst/>
              <a:rect l="l" t="t" r="r" b="b"/>
              <a:pathLst>
                <a:path w="10082" h="11979" extrusionOk="0">
                  <a:moveTo>
                    <a:pt x="5230" y="1393"/>
                  </a:moveTo>
                  <a:cubicBezTo>
                    <a:pt x="5419" y="1393"/>
                    <a:pt x="5577" y="1551"/>
                    <a:pt x="5577" y="1740"/>
                  </a:cubicBezTo>
                  <a:lnTo>
                    <a:pt x="5577" y="1960"/>
                  </a:lnTo>
                  <a:cubicBezTo>
                    <a:pt x="5703" y="2023"/>
                    <a:pt x="5829" y="2086"/>
                    <a:pt x="5923" y="2181"/>
                  </a:cubicBezTo>
                  <a:lnTo>
                    <a:pt x="6144" y="2055"/>
                  </a:lnTo>
                  <a:cubicBezTo>
                    <a:pt x="6194" y="2025"/>
                    <a:pt x="6251" y="2011"/>
                    <a:pt x="6308" y="2011"/>
                  </a:cubicBezTo>
                  <a:cubicBezTo>
                    <a:pt x="6430" y="2011"/>
                    <a:pt x="6552" y="2074"/>
                    <a:pt x="6616" y="2181"/>
                  </a:cubicBezTo>
                  <a:lnTo>
                    <a:pt x="7309" y="3410"/>
                  </a:lnTo>
                  <a:cubicBezTo>
                    <a:pt x="7467" y="3725"/>
                    <a:pt x="7246" y="3819"/>
                    <a:pt x="6963" y="3977"/>
                  </a:cubicBezTo>
                  <a:lnTo>
                    <a:pt x="6963" y="4386"/>
                  </a:lnTo>
                  <a:cubicBezTo>
                    <a:pt x="7246" y="4544"/>
                    <a:pt x="7467" y="4670"/>
                    <a:pt x="7309" y="4985"/>
                  </a:cubicBezTo>
                  <a:lnTo>
                    <a:pt x="6616" y="6182"/>
                  </a:lnTo>
                  <a:cubicBezTo>
                    <a:pt x="6531" y="6289"/>
                    <a:pt x="6417" y="6366"/>
                    <a:pt x="6303" y="6366"/>
                  </a:cubicBezTo>
                  <a:cubicBezTo>
                    <a:pt x="6249" y="6366"/>
                    <a:pt x="6195" y="6349"/>
                    <a:pt x="6144" y="6308"/>
                  </a:cubicBezTo>
                  <a:lnTo>
                    <a:pt x="5923" y="6182"/>
                  </a:lnTo>
                  <a:cubicBezTo>
                    <a:pt x="5829" y="6277"/>
                    <a:pt x="5703" y="6340"/>
                    <a:pt x="5577" y="6403"/>
                  </a:cubicBezTo>
                  <a:lnTo>
                    <a:pt x="5577" y="6623"/>
                  </a:lnTo>
                  <a:cubicBezTo>
                    <a:pt x="5577" y="6812"/>
                    <a:pt x="5419" y="6970"/>
                    <a:pt x="5230" y="6970"/>
                  </a:cubicBezTo>
                  <a:lnTo>
                    <a:pt x="3812" y="6970"/>
                  </a:lnTo>
                  <a:cubicBezTo>
                    <a:pt x="3623" y="6970"/>
                    <a:pt x="3466" y="6812"/>
                    <a:pt x="3466" y="6623"/>
                  </a:cubicBezTo>
                  <a:lnTo>
                    <a:pt x="3466" y="6403"/>
                  </a:lnTo>
                  <a:cubicBezTo>
                    <a:pt x="3340" y="6340"/>
                    <a:pt x="3214" y="6277"/>
                    <a:pt x="3119" y="6182"/>
                  </a:cubicBezTo>
                  <a:lnTo>
                    <a:pt x="2899" y="6308"/>
                  </a:lnTo>
                  <a:cubicBezTo>
                    <a:pt x="2848" y="6338"/>
                    <a:pt x="2791" y="6352"/>
                    <a:pt x="2734" y="6352"/>
                  </a:cubicBezTo>
                  <a:cubicBezTo>
                    <a:pt x="2613" y="6352"/>
                    <a:pt x="2490" y="6289"/>
                    <a:pt x="2426" y="6182"/>
                  </a:cubicBezTo>
                  <a:lnTo>
                    <a:pt x="1733" y="4985"/>
                  </a:lnTo>
                  <a:cubicBezTo>
                    <a:pt x="1638" y="4827"/>
                    <a:pt x="1670" y="4575"/>
                    <a:pt x="1859" y="4512"/>
                  </a:cubicBezTo>
                  <a:lnTo>
                    <a:pt x="2048" y="4386"/>
                  </a:lnTo>
                  <a:lnTo>
                    <a:pt x="2048" y="3977"/>
                  </a:lnTo>
                  <a:lnTo>
                    <a:pt x="1859" y="3882"/>
                  </a:lnTo>
                  <a:cubicBezTo>
                    <a:pt x="1702" y="3788"/>
                    <a:pt x="1607" y="3536"/>
                    <a:pt x="1733" y="3410"/>
                  </a:cubicBezTo>
                  <a:lnTo>
                    <a:pt x="2426" y="2181"/>
                  </a:lnTo>
                  <a:cubicBezTo>
                    <a:pt x="2490" y="2074"/>
                    <a:pt x="2612" y="1997"/>
                    <a:pt x="2733" y="1997"/>
                  </a:cubicBezTo>
                  <a:cubicBezTo>
                    <a:pt x="2790" y="1997"/>
                    <a:pt x="2848" y="2014"/>
                    <a:pt x="2899" y="2055"/>
                  </a:cubicBezTo>
                  <a:lnTo>
                    <a:pt x="3119" y="2181"/>
                  </a:lnTo>
                  <a:cubicBezTo>
                    <a:pt x="3214" y="2086"/>
                    <a:pt x="3340" y="2023"/>
                    <a:pt x="3466" y="1960"/>
                  </a:cubicBezTo>
                  <a:lnTo>
                    <a:pt x="3466" y="1740"/>
                  </a:lnTo>
                  <a:cubicBezTo>
                    <a:pt x="3466" y="1551"/>
                    <a:pt x="3623" y="1393"/>
                    <a:pt x="3812" y="1393"/>
                  </a:cubicBezTo>
                  <a:close/>
                  <a:moveTo>
                    <a:pt x="4547" y="0"/>
                  </a:moveTo>
                  <a:cubicBezTo>
                    <a:pt x="3499" y="0"/>
                    <a:pt x="2484" y="337"/>
                    <a:pt x="1670" y="984"/>
                  </a:cubicBezTo>
                  <a:cubicBezTo>
                    <a:pt x="630" y="1866"/>
                    <a:pt x="0" y="3158"/>
                    <a:pt x="0" y="4544"/>
                  </a:cubicBezTo>
                  <a:cubicBezTo>
                    <a:pt x="0" y="5804"/>
                    <a:pt x="504" y="6970"/>
                    <a:pt x="1418" y="7852"/>
                  </a:cubicBezTo>
                  <a:lnTo>
                    <a:pt x="1418" y="11632"/>
                  </a:lnTo>
                  <a:cubicBezTo>
                    <a:pt x="1418" y="11821"/>
                    <a:pt x="1575" y="11979"/>
                    <a:pt x="1765" y="11979"/>
                  </a:cubicBezTo>
                  <a:lnTo>
                    <a:pt x="5986" y="11979"/>
                  </a:lnTo>
                  <a:cubicBezTo>
                    <a:pt x="6175" y="11979"/>
                    <a:pt x="6333" y="11821"/>
                    <a:pt x="6333" y="11632"/>
                  </a:cubicBezTo>
                  <a:lnTo>
                    <a:pt x="6333" y="10530"/>
                  </a:lnTo>
                  <a:lnTo>
                    <a:pt x="8097" y="10530"/>
                  </a:lnTo>
                  <a:cubicBezTo>
                    <a:pt x="8286" y="10530"/>
                    <a:pt x="8444" y="10372"/>
                    <a:pt x="8444" y="10183"/>
                  </a:cubicBezTo>
                  <a:lnTo>
                    <a:pt x="8444" y="8387"/>
                  </a:lnTo>
                  <a:lnTo>
                    <a:pt x="9042" y="8387"/>
                  </a:lnTo>
                  <a:cubicBezTo>
                    <a:pt x="9389" y="8387"/>
                    <a:pt x="9767" y="8198"/>
                    <a:pt x="9956" y="7883"/>
                  </a:cubicBezTo>
                  <a:cubicBezTo>
                    <a:pt x="10082" y="7568"/>
                    <a:pt x="10082" y="7190"/>
                    <a:pt x="9924" y="6875"/>
                  </a:cubicBezTo>
                  <a:lnTo>
                    <a:pt x="9042" y="5237"/>
                  </a:lnTo>
                  <a:cubicBezTo>
                    <a:pt x="9137" y="4701"/>
                    <a:pt x="9137" y="4134"/>
                    <a:pt x="9011" y="3599"/>
                  </a:cubicBezTo>
                  <a:cubicBezTo>
                    <a:pt x="8664" y="1866"/>
                    <a:pt x="7246" y="480"/>
                    <a:pt x="5545" y="102"/>
                  </a:cubicBezTo>
                  <a:cubicBezTo>
                    <a:pt x="5213" y="34"/>
                    <a:pt x="4878" y="0"/>
                    <a:pt x="45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5533;p38">
              <a:extLst>
                <a:ext uri="{FF2B5EF4-FFF2-40B4-BE49-F238E27FC236}">
                  <a16:creationId xmlns:a16="http://schemas.microsoft.com/office/drawing/2014/main" id="{F535881A-9922-42DE-88E5-194BC0758E65}"/>
                </a:ext>
              </a:extLst>
            </p:cNvPr>
            <p:cNvSpPr/>
            <p:nvPr/>
          </p:nvSpPr>
          <p:spPr>
            <a:xfrm>
              <a:off x="-48170050" y="3622650"/>
              <a:ext cx="100050" cy="103225"/>
            </a:xfrm>
            <a:custGeom>
              <a:avLst/>
              <a:gdLst/>
              <a:ahLst/>
              <a:cxnLst/>
              <a:rect l="l" t="t" r="r" b="b"/>
              <a:pathLst>
                <a:path w="4002" h="4129" extrusionOk="0">
                  <a:moveTo>
                    <a:pt x="1985" y="1009"/>
                  </a:moveTo>
                  <a:cubicBezTo>
                    <a:pt x="2584" y="1009"/>
                    <a:pt x="3057" y="1482"/>
                    <a:pt x="3057" y="2080"/>
                  </a:cubicBezTo>
                  <a:cubicBezTo>
                    <a:pt x="3057" y="2647"/>
                    <a:pt x="2584" y="3120"/>
                    <a:pt x="1985" y="3120"/>
                  </a:cubicBezTo>
                  <a:cubicBezTo>
                    <a:pt x="1418" y="3120"/>
                    <a:pt x="946" y="2647"/>
                    <a:pt x="946" y="2080"/>
                  </a:cubicBezTo>
                  <a:cubicBezTo>
                    <a:pt x="946" y="1482"/>
                    <a:pt x="1418" y="1009"/>
                    <a:pt x="1985" y="1009"/>
                  </a:cubicBezTo>
                  <a:close/>
                  <a:moveTo>
                    <a:pt x="1639" y="1"/>
                  </a:moveTo>
                  <a:lnTo>
                    <a:pt x="1639" y="127"/>
                  </a:lnTo>
                  <a:cubicBezTo>
                    <a:pt x="1639" y="284"/>
                    <a:pt x="1576" y="410"/>
                    <a:pt x="1418" y="442"/>
                  </a:cubicBezTo>
                  <a:cubicBezTo>
                    <a:pt x="1198" y="537"/>
                    <a:pt x="1009" y="631"/>
                    <a:pt x="851" y="757"/>
                  </a:cubicBezTo>
                  <a:cubicBezTo>
                    <a:pt x="770" y="818"/>
                    <a:pt x="689" y="853"/>
                    <a:pt x="607" y="853"/>
                  </a:cubicBezTo>
                  <a:cubicBezTo>
                    <a:pt x="562" y="853"/>
                    <a:pt x="518" y="842"/>
                    <a:pt x="473" y="820"/>
                  </a:cubicBezTo>
                  <a:lnTo>
                    <a:pt x="347" y="726"/>
                  </a:lnTo>
                  <a:lnTo>
                    <a:pt x="1" y="1324"/>
                  </a:lnTo>
                  <a:lnTo>
                    <a:pt x="127" y="1387"/>
                  </a:lnTo>
                  <a:cubicBezTo>
                    <a:pt x="221" y="1482"/>
                    <a:pt x="316" y="1639"/>
                    <a:pt x="253" y="1765"/>
                  </a:cubicBezTo>
                  <a:cubicBezTo>
                    <a:pt x="221" y="1986"/>
                    <a:pt x="221" y="2143"/>
                    <a:pt x="253" y="2395"/>
                  </a:cubicBezTo>
                  <a:cubicBezTo>
                    <a:pt x="316" y="2553"/>
                    <a:pt x="221" y="2647"/>
                    <a:pt x="127" y="2742"/>
                  </a:cubicBezTo>
                  <a:lnTo>
                    <a:pt x="1" y="2805"/>
                  </a:lnTo>
                  <a:lnTo>
                    <a:pt x="347" y="3403"/>
                  </a:lnTo>
                  <a:lnTo>
                    <a:pt x="473" y="3340"/>
                  </a:lnTo>
                  <a:cubicBezTo>
                    <a:pt x="532" y="3297"/>
                    <a:pt x="590" y="3273"/>
                    <a:pt x="649" y="3273"/>
                  </a:cubicBezTo>
                  <a:cubicBezTo>
                    <a:pt x="716" y="3273"/>
                    <a:pt x="784" y="3304"/>
                    <a:pt x="851" y="3372"/>
                  </a:cubicBezTo>
                  <a:cubicBezTo>
                    <a:pt x="1009" y="3529"/>
                    <a:pt x="1198" y="3592"/>
                    <a:pt x="1418" y="3687"/>
                  </a:cubicBezTo>
                  <a:cubicBezTo>
                    <a:pt x="1576" y="3718"/>
                    <a:pt x="1639" y="3876"/>
                    <a:pt x="1639" y="4002"/>
                  </a:cubicBezTo>
                  <a:lnTo>
                    <a:pt x="1639" y="4128"/>
                  </a:lnTo>
                  <a:lnTo>
                    <a:pt x="2364" y="4128"/>
                  </a:lnTo>
                  <a:lnTo>
                    <a:pt x="2364" y="4002"/>
                  </a:lnTo>
                  <a:cubicBezTo>
                    <a:pt x="2364" y="3845"/>
                    <a:pt x="2427" y="3718"/>
                    <a:pt x="2584" y="3687"/>
                  </a:cubicBezTo>
                  <a:cubicBezTo>
                    <a:pt x="2805" y="3592"/>
                    <a:pt x="2994" y="3498"/>
                    <a:pt x="3151" y="3372"/>
                  </a:cubicBezTo>
                  <a:cubicBezTo>
                    <a:pt x="3224" y="3317"/>
                    <a:pt x="3298" y="3283"/>
                    <a:pt x="3371" y="3283"/>
                  </a:cubicBezTo>
                  <a:cubicBezTo>
                    <a:pt x="3424" y="3283"/>
                    <a:pt x="3476" y="3301"/>
                    <a:pt x="3529" y="3340"/>
                  </a:cubicBezTo>
                  <a:lnTo>
                    <a:pt x="3655" y="3403"/>
                  </a:lnTo>
                  <a:lnTo>
                    <a:pt x="4002" y="2805"/>
                  </a:lnTo>
                  <a:lnTo>
                    <a:pt x="3876" y="2742"/>
                  </a:lnTo>
                  <a:cubicBezTo>
                    <a:pt x="3781" y="2647"/>
                    <a:pt x="3687" y="2490"/>
                    <a:pt x="3750" y="2395"/>
                  </a:cubicBezTo>
                  <a:cubicBezTo>
                    <a:pt x="3781" y="2143"/>
                    <a:pt x="3781" y="1986"/>
                    <a:pt x="3750" y="1765"/>
                  </a:cubicBezTo>
                  <a:cubicBezTo>
                    <a:pt x="3687" y="1608"/>
                    <a:pt x="3781" y="1482"/>
                    <a:pt x="3876" y="1387"/>
                  </a:cubicBezTo>
                  <a:lnTo>
                    <a:pt x="4002" y="1324"/>
                  </a:lnTo>
                  <a:lnTo>
                    <a:pt x="3655" y="726"/>
                  </a:lnTo>
                  <a:lnTo>
                    <a:pt x="3529" y="820"/>
                  </a:lnTo>
                  <a:cubicBezTo>
                    <a:pt x="3477" y="846"/>
                    <a:pt x="3425" y="861"/>
                    <a:pt x="3373" y="861"/>
                  </a:cubicBezTo>
                  <a:cubicBezTo>
                    <a:pt x="3299" y="861"/>
                    <a:pt x="3225" y="831"/>
                    <a:pt x="3151" y="757"/>
                  </a:cubicBezTo>
                  <a:cubicBezTo>
                    <a:pt x="2994" y="600"/>
                    <a:pt x="2805" y="537"/>
                    <a:pt x="2584" y="442"/>
                  </a:cubicBezTo>
                  <a:cubicBezTo>
                    <a:pt x="2427" y="410"/>
                    <a:pt x="2364" y="253"/>
                    <a:pt x="2364" y="127"/>
                  </a:cubicBezTo>
                  <a:lnTo>
                    <a:pt x="2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534;p38">
              <a:extLst>
                <a:ext uri="{FF2B5EF4-FFF2-40B4-BE49-F238E27FC236}">
                  <a16:creationId xmlns:a16="http://schemas.microsoft.com/office/drawing/2014/main" id="{A6219184-9175-40AB-A5EB-908D9AFBCB8D}"/>
                </a:ext>
              </a:extLst>
            </p:cNvPr>
            <p:cNvSpPr/>
            <p:nvPr/>
          </p:nvSpPr>
          <p:spPr>
            <a:xfrm>
              <a:off x="-48129100" y="36652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6" y="567"/>
                    <a:pt x="726" y="378"/>
                  </a:cubicBezTo>
                  <a:cubicBezTo>
                    <a:pt x="726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5953;p39">
            <a:extLst>
              <a:ext uri="{FF2B5EF4-FFF2-40B4-BE49-F238E27FC236}">
                <a16:creationId xmlns:a16="http://schemas.microsoft.com/office/drawing/2014/main" id="{E2F9571C-3B25-4A4B-BC6A-B79234FC4654}"/>
              </a:ext>
            </a:extLst>
          </p:cNvPr>
          <p:cNvGrpSpPr/>
          <p:nvPr/>
        </p:nvGrpSpPr>
        <p:grpSpPr>
          <a:xfrm>
            <a:off x="4765649" y="2266503"/>
            <a:ext cx="344701" cy="313993"/>
            <a:chOff x="-40745125" y="3632900"/>
            <a:chExt cx="318225" cy="289875"/>
          </a:xfrm>
        </p:grpSpPr>
        <p:sp>
          <p:nvSpPr>
            <p:cNvPr id="17" name="Google Shape;5954;p39">
              <a:extLst>
                <a:ext uri="{FF2B5EF4-FFF2-40B4-BE49-F238E27FC236}">
                  <a16:creationId xmlns:a16="http://schemas.microsoft.com/office/drawing/2014/main" id="{AF87B27A-CC35-4F79-9F13-A4FE6BAA34AA}"/>
                </a:ext>
              </a:extLst>
            </p:cNvPr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55;p39">
              <a:extLst>
                <a:ext uri="{FF2B5EF4-FFF2-40B4-BE49-F238E27FC236}">
                  <a16:creationId xmlns:a16="http://schemas.microsoft.com/office/drawing/2014/main" id="{5EA18968-1BEB-4F20-8228-911D54E93FA9}"/>
                </a:ext>
              </a:extLst>
            </p:cNvPr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56;p39">
              <a:extLst>
                <a:ext uri="{FF2B5EF4-FFF2-40B4-BE49-F238E27FC236}">
                  <a16:creationId xmlns:a16="http://schemas.microsoft.com/office/drawing/2014/main" id="{2328CC5B-DE85-422E-B630-D2444517123A}"/>
                </a:ext>
              </a:extLst>
            </p:cNvPr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57;p39">
              <a:extLst>
                <a:ext uri="{FF2B5EF4-FFF2-40B4-BE49-F238E27FC236}">
                  <a16:creationId xmlns:a16="http://schemas.microsoft.com/office/drawing/2014/main" id="{6B31E531-ED32-4CDD-8F7D-DBD913CDC24B}"/>
                </a:ext>
              </a:extLst>
            </p:cNvPr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958;p39">
              <a:extLst>
                <a:ext uri="{FF2B5EF4-FFF2-40B4-BE49-F238E27FC236}">
                  <a16:creationId xmlns:a16="http://schemas.microsoft.com/office/drawing/2014/main" id="{EEA65303-FAD8-4029-A1AD-0BFBA64A4E6B}"/>
                </a:ext>
              </a:extLst>
            </p:cNvPr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959;p39">
              <a:extLst>
                <a:ext uri="{FF2B5EF4-FFF2-40B4-BE49-F238E27FC236}">
                  <a16:creationId xmlns:a16="http://schemas.microsoft.com/office/drawing/2014/main" id="{FD08F021-C911-4616-9747-974A27ECA637}"/>
                </a:ext>
              </a:extLst>
            </p:cNvPr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960;p39">
              <a:extLst>
                <a:ext uri="{FF2B5EF4-FFF2-40B4-BE49-F238E27FC236}">
                  <a16:creationId xmlns:a16="http://schemas.microsoft.com/office/drawing/2014/main" id="{3A446A5F-4A9E-4185-A5A7-4E5B03B6B8EF}"/>
                </a:ext>
              </a:extLst>
            </p:cNvPr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6004;p39">
            <a:extLst>
              <a:ext uri="{FF2B5EF4-FFF2-40B4-BE49-F238E27FC236}">
                <a16:creationId xmlns:a16="http://schemas.microsoft.com/office/drawing/2014/main" id="{FBDEEE71-3650-41AB-A590-EDAC27E27D9C}"/>
              </a:ext>
            </a:extLst>
          </p:cNvPr>
          <p:cNvGrpSpPr/>
          <p:nvPr/>
        </p:nvGrpSpPr>
        <p:grpSpPr>
          <a:xfrm>
            <a:off x="4778354" y="2777579"/>
            <a:ext cx="348086" cy="344701"/>
            <a:chOff x="-37385100" y="3898325"/>
            <a:chExt cx="321350" cy="318225"/>
          </a:xfrm>
        </p:grpSpPr>
        <p:sp>
          <p:nvSpPr>
            <p:cNvPr id="30" name="Google Shape;6005;p39">
              <a:extLst>
                <a:ext uri="{FF2B5EF4-FFF2-40B4-BE49-F238E27FC236}">
                  <a16:creationId xmlns:a16="http://schemas.microsoft.com/office/drawing/2014/main" id="{A268FF5A-F29D-4368-AA5B-941AA098DBE2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006;p39">
              <a:extLst>
                <a:ext uri="{FF2B5EF4-FFF2-40B4-BE49-F238E27FC236}">
                  <a16:creationId xmlns:a16="http://schemas.microsoft.com/office/drawing/2014/main" id="{1D643D29-5EA8-49A5-83F2-A9BE1C7A6892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6055;p39">
            <a:extLst>
              <a:ext uri="{FF2B5EF4-FFF2-40B4-BE49-F238E27FC236}">
                <a16:creationId xmlns:a16="http://schemas.microsoft.com/office/drawing/2014/main" id="{29041B88-FADA-4107-A1A0-A2EC86CD14C6}"/>
              </a:ext>
            </a:extLst>
          </p:cNvPr>
          <p:cNvSpPr/>
          <p:nvPr/>
        </p:nvSpPr>
        <p:spPr>
          <a:xfrm>
            <a:off x="4797001" y="3718563"/>
            <a:ext cx="292654" cy="342995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6045;p39">
            <a:extLst>
              <a:ext uri="{FF2B5EF4-FFF2-40B4-BE49-F238E27FC236}">
                <a16:creationId xmlns:a16="http://schemas.microsoft.com/office/drawing/2014/main" id="{41213FD2-82F9-457B-8B03-FF32B51D7354}"/>
              </a:ext>
            </a:extLst>
          </p:cNvPr>
          <p:cNvGrpSpPr/>
          <p:nvPr/>
        </p:nvGrpSpPr>
        <p:grpSpPr>
          <a:xfrm>
            <a:off x="4767342" y="3283989"/>
            <a:ext cx="342156" cy="267930"/>
            <a:chOff x="-41526450" y="3653375"/>
            <a:chExt cx="315875" cy="247350"/>
          </a:xfrm>
        </p:grpSpPr>
        <p:sp>
          <p:nvSpPr>
            <p:cNvPr id="34" name="Google Shape;6046;p39">
              <a:extLst>
                <a:ext uri="{FF2B5EF4-FFF2-40B4-BE49-F238E27FC236}">
                  <a16:creationId xmlns:a16="http://schemas.microsoft.com/office/drawing/2014/main" id="{35EF67C4-58FD-4A93-8FC2-AE6AF362D09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047;p39">
              <a:extLst>
                <a:ext uri="{FF2B5EF4-FFF2-40B4-BE49-F238E27FC236}">
                  <a16:creationId xmlns:a16="http://schemas.microsoft.com/office/drawing/2014/main" id="{A038B0C3-75EF-44B8-BF71-A8E6AC0FD815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5DFB39-A4A6-4A97-8225-A18AE89C9F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cs typeface="B Nazanin" panose="00000400000000000000" pitchFamily="2" charset="-78"/>
              </a:rPr>
              <a:t>FINN</a:t>
            </a:r>
            <a:r>
              <a:rPr lang="fa-IR" sz="2800" dirty="0">
                <a:cs typeface="B Nazanin" panose="00000400000000000000" pitchFamily="2" charset="-78"/>
              </a:rPr>
              <a:t> [24]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استفاده از </a:t>
            </a:r>
            <a:r>
              <a:rPr lang="en-US" sz="1600" dirty="0">
                <a:cs typeface="B Nazanin" panose="00000400000000000000" pitchFamily="2" charset="-78"/>
              </a:rPr>
              <a:t>Xilinx </a:t>
            </a:r>
            <a:r>
              <a:rPr lang="en-US" sz="1600" dirty="0" err="1">
                <a:cs typeface="B Nazanin" panose="00000400000000000000" pitchFamily="2" charset="-78"/>
              </a:rPr>
              <a:t>Vivado</a:t>
            </a:r>
            <a:r>
              <a:rPr lang="en-US" sz="1600" dirty="0">
                <a:cs typeface="B Nazanin" panose="00000400000000000000" pitchFamily="2" charset="-78"/>
              </a:rPr>
              <a:t> HLS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شبکه‌ی</a:t>
            </a:r>
            <a:r>
              <a:rPr lang="fa-IR" sz="1800" dirty="0">
                <a:cs typeface="B Nazanin" panose="00000400000000000000" pitchFamily="2" charset="-78"/>
              </a:rPr>
              <a:t> عصبی </a:t>
            </a:r>
            <a:r>
              <a:rPr lang="fa-IR" sz="1800" dirty="0" err="1">
                <a:cs typeface="B Nazanin" panose="00000400000000000000" pitchFamily="2" charset="-78"/>
              </a:rPr>
              <a:t>دودویی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مدل </a:t>
            </a:r>
            <a:r>
              <a:rPr lang="fa-IR" sz="1800" dirty="0" err="1">
                <a:cs typeface="B Nazanin" panose="00000400000000000000" pitchFamily="2" charset="-78"/>
              </a:rPr>
              <a:t>آموزش‌دیده</a:t>
            </a:r>
            <a:r>
              <a:rPr lang="fa-IR" sz="1800" dirty="0">
                <a:cs typeface="B Nazanin" panose="00000400000000000000" pitchFamily="2" charset="-78"/>
              </a:rPr>
              <a:t> روی </a:t>
            </a:r>
            <a:r>
              <a:rPr lang="fa-IR" sz="1800" dirty="0" err="1">
                <a:cs typeface="B Nazanin" panose="00000400000000000000" pitchFamily="2" charset="-78"/>
              </a:rPr>
              <a:t>دیتاست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en-US" sz="1600" dirty="0">
                <a:cs typeface="B Nazanin" panose="00000400000000000000" pitchFamily="2" charset="-78"/>
              </a:rPr>
              <a:t>MNIST</a:t>
            </a:r>
            <a:r>
              <a:rPr lang="fa-IR" sz="1800" dirty="0">
                <a:cs typeface="B Nazanin" panose="00000400000000000000" pitchFamily="2" charset="-78"/>
              </a:rPr>
              <a:t>: تاخیر </a:t>
            </a:r>
            <a:r>
              <a:rPr lang="fa-IR" sz="1800" dirty="0" err="1">
                <a:cs typeface="B Nazanin" panose="00000400000000000000" pitchFamily="2" charset="-78"/>
              </a:rPr>
              <a:t>طبقه‌بندی</a:t>
            </a:r>
            <a:r>
              <a:rPr lang="fa-IR" sz="1800" dirty="0">
                <a:cs typeface="B Nazanin" panose="00000400000000000000" pitchFamily="2" charset="-78"/>
              </a:rPr>
              <a:t> 0.31 </a:t>
            </a:r>
            <a:r>
              <a:rPr lang="fa-IR" sz="1800" dirty="0" err="1">
                <a:cs typeface="B Nazanin" panose="00000400000000000000" pitchFamily="2" charset="-78"/>
              </a:rPr>
              <a:t>میکروثانیه</a:t>
            </a:r>
            <a:endParaRPr lang="fa-IR" sz="1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20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1" name="Google Shape;6004;p39">
            <a:extLst>
              <a:ext uri="{FF2B5EF4-FFF2-40B4-BE49-F238E27FC236}">
                <a16:creationId xmlns:a16="http://schemas.microsoft.com/office/drawing/2014/main" id="{BFB9092E-8153-494A-B76B-0F3E3D21FB99}"/>
              </a:ext>
            </a:extLst>
          </p:cNvPr>
          <p:cNvGrpSpPr/>
          <p:nvPr/>
        </p:nvGrpSpPr>
        <p:grpSpPr>
          <a:xfrm>
            <a:off x="8336400" y="506099"/>
            <a:ext cx="348086" cy="344701"/>
            <a:chOff x="-37385100" y="3898325"/>
            <a:chExt cx="321350" cy="318225"/>
          </a:xfrm>
        </p:grpSpPr>
        <p:sp>
          <p:nvSpPr>
            <p:cNvPr id="22" name="Google Shape;6005;p39">
              <a:extLst>
                <a:ext uri="{FF2B5EF4-FFF2-40B4-BE49-F238E27FC236}">
                  <a16:creationId xmlns:a16="http://schemas.microsoft.com/office/drawing/2014/main" id="{3786F761-BA84-4371-9ED4-CEE9D3EFB6AE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006;p39">
              <a:extLst>
                <a:ext uri="{FF2B5EF4-FFF2-40B4-BE49-F238E27FC236}">
                  <a16:creationId xmlns:a16="http://schemas.microsoft.com/office/drawing/2014/main" id="{267C0C14-F300-40E0-ABA4-0DC5B40E6284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97016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5688418" y="393750"/>
            <a:ext cx="2647981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 err="1">
                <a:cs typeface="B Nazanin" panose="00000400000000000000" pitchFamily="2" charset="-78"/>
              </a:rPr>
              <a:t>پیاده‌سازی</a:t>
            </a:r>
            <a:r>
              <a:rPr lang="fa-IR" sz="2800" dirty="0">
                <a:cs typeface="B Nazanin" panose="00000400000000000000" pitchFamily="2" charset="-78"/>
              </a:rPr>
              <a:t>: جریان طراحی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21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4E1AA-7D1C-4CAA-AC96-195EA0ABFC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E1CDA-02A9-4D10-8D40-A1EA1203E5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459" y="582870"/>
            <a:ext cx="4298532" cy="35157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95F3FB-43F6-409E-9A74-C0E8BCCABD52}"/>
              </a:ext>
            </a:extLst>
          </p:cNvPr>
          <p:cNvSpPr txBox="1"/>
          <p:nvPr/>
        </p:nvSpPr>
        <p:spPr>
          <a:xfrm>
            <a:off x="1573459" y="4117162"/>
            <a:ext cx="4298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شکل 7- جریان طراحی در </a:t>
            </a:r>
            <a:r>
              <a:rPr lang="en-US" sz="1100" dirty="0">
                <a:solidFill>
                  <a:schemeClr val="accent5"/>
                </a:solidFill>
                <a:cs typeface="B Nazanin" panose="00000400000000000000" pitchFamily="2" charset="-78"/>
              </a:rPr>
              <a:t>HLS</a:t>
            </a:r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 [12]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5849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هدف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تابع </a:t>
            </a:r>
            <a:r>
              <a:rPr lang="fa-IR" sz="1800" dirty="0" err="1">
                <a:cs typeface="B Nazanin" panose="00000400000000000000" pitchFamily="2" charset="-78"/>
              </a:rPr>
              <a:t>کانولوشن</a:t>
            </a:r>
            <a:r>
              <a:rPr lang="fa-IR" sz="1800" dirty="0">
                <a:cs typeface="B Nazanin" panose="00000400000000000000" pitchFamily="2" charset="-78"/>
              </a:rPr>
              <a:t> و ادغام</a:t>
            </a: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برد</a:t>
            </a:r>
            <a:r>
              <a:rPr lang="fa-IR" sz="1600" dirty="0">
                <a:cs typeface="B Nazanin" panose="00000400000000000000" pitchFamily="2" charset="-78"/>
              </a:rPr>
              <a:t> </a:t>
            </a:r>
            <a:r>
              <a:rPr lang="en-US" sz="1400" dirty="0">
                <a:cs typeface="B Nazanin" panose="00000400000000000000" pitchFamily="2" charset="-78"/>
              </a:rPr>
              <a:t>ZYBO</a:t>
            </a:r>
            <a:endParaRPr lang="fa-IR" sz="16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ساخت </a:t>
            </a:r>
            <a:r>
              <a:rPr lang="en-US" sz="1600" dirty="0">
                <a:cs typeface="B Nazanin" panose="00000400000000000000" pitchFamily="2" charset="-78"/>
              </a:rPr>
              <a:t>IP Core</a:t>
            </a:r>
            <a:r>
              <a:rPr lang="fa-IR" sz="1800" dirty="0">
                <a:cs typeface="B Nazanin" panose="00000400000000000000" pitchFamily="2" charset="-78"/>
              </a:rPr>
              <a:t> با استفاده از </a:t>
            </a:r>
            <a:r>
              <a:rPr lang="en-US" sz="1600" dirty="0" err="1">
                <a:cs typeface="B Nazanin" panose="00000400000000000000" pitchFamily="2" charset="-78"/>
              </a:rPr>
              <a:t>Vivado</a:t>
            </a:r>
            <a:r>
              <a:rPr lang="en-US" sz="1600" dirty="0">
                <a:cs typeface="B Nazanin" panose="00000400000000000000" pitchFamily="2" charset="-78"/>
              </a:rPr>
              <a:t> HLS</a:t>
            </a: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اعمال 3 فیلتر 3*3 بر تصویر ورودی</a:t>
            </a:r>
            <a:endParaRPr lang="fa-IR" sz="2000" dirty="0">
              <a:cs typeface="B Nazanin" panose="00000400000000000000" pitchFamily="2" charset="-78"/>
            </a:endParaRPr>
          </a:p>
          <a:p>
            <a:pPr marL="742950" lvl="1" indent="-285750" algn="r" rtl="1">
              <a:spcAft>
                <a:spcPts val="1600"/>
              </a:spcAft>
              <a:buFont typeface="Wingdings" panose="05000000000000000000" pitchFamily="2" charset="2"/>
              <a:buChar char="§"/>
            </a:pPr>
            <a:endParaRPr lang="en-GB" sz="16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22</a:t>
            </a:fld>
            <a:endParaRPr lang="en-GB" dirty="0"/>
          </a:p>
        </p:txBody>
      </p:sp>
      <p:pic>
        <p:nvPicPr>
          <p:cNvPr id="21" name="Google Shape;273;p22">
            <a:extLst>
              <a:ext uri="{FF2B5EF4-FFF2-40B4-BE49-F238E27FC236}">
                <a16:creationId xmlns:a16="http://schemas.microsoft.com/office/drawing/2014/main" id="{E9F7BF07-C9F5-4313-A329-CFE77E634CC7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 rot="-5400000">
            <a:off x="3399" y="2189435"/>
            <a:ext cx="2431500" cy="24315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pic>
        <p:nvPicPr>
          <p:cNvPr id="23" name="Google Shape;274;p22">
            <a:extLst>
              <a:ext uri="{FF2B5EF4-FFF2-40B4-BE49-F238E27FC236}">
                <a16:creationId xmlns:a16="http://schemas.microsoft.com/office/drawing/2014/main" id="{E2BEC59E-B08E-443D-97A1-57CB93FC5B82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 rot="-5400000">
            <a:off x="12198" y="822812"/>
            <a:ext cx="2504700" cy="25047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pic>
        <p:nvPicPr>
          <p:cNvPr id="24" name="Google Shape;275;p22">
            <a:extLst>
              <a:ext uri="{FF2B5EF4-FFF2-40B4-BE49-F238E27FC236}">
                <a16:creationId xmlns:a16="http://schemas.microsoft.com/office/drawing/2014/main" id="{AB8DAB68-5C09-48AA-9A44-BEAE7D6FAE1A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 rot="5400000">
            <a:off x="930638" y="1621815"/>
            <a:ext cx="2504700" cy="25047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sp>
        <p:nvSpPr>
          <p:cNvPr id="25" name="Google Shape;276;p22">
            <a:extLst>
              <a:ext uri="{FF2B5EF4-FFF2-40B4-BE49-F238E27FC236}">
                <a16:creationId xmlns:a16="http://schemas.microsoft.com/office/drawing/2014/main" id="{3E46A689-64C3-4EEE-8299-BA9051850BAE}"/>
              </a:ext>
            </a:extLst>
          </p:cNvPr>
          <p:cNvSpPr/>
          <p:nvPr/>
        </p:nvSpPr>
        <p:spPr>
          <a:xfrm>
            <a:off x="1333852" y="3405780"/>
            <a:ext cx="2106350" cy="1222450"/>
          </a:xfrm>
          <a:custGeom>
            <a:avLst/>
            <a:gdLst/>
            <a:ahLst/>
            <a:cxnLst/>
            <a:rect l="l" t="t" r="r" b="b"/>
            <a:pathLst>
              <a:path w="84254" h="48898" extrusionOk="0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8803177"/>
              </p:ext>
            </p:extLst>
          </p:nvPr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6653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فیلترها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23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BB285A4-7ACD-4B77-869D-09802161E1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3671" y="1678284"/>
            <a:ext cx="2146797" cy="1106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9D40A2-7920-4280-A15D-A8C8C0B5E5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708" y="1684990"/>
            <a:ext cx="2035736" cy="1106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0C57DD-185F-4A48-9CC4-168F411F0C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140" y="1669248"/>
            <a:ext cx="2241342" cy="11064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230BF48-2891-4604-B0C7-27561132C94B}"/>
              </a:ext>
            </a:extLst>
          </p:cNvPr>
          <p:cNvSpPr txBox="1"/>
          <p:nvPr/>
        </p:nvSpPr>
        <p:spPr>
          <a:xfrm>
            <a:off x="6233671" y="2838085"/>
            <a:ext cx="2146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solidFill>
                  <a:schemeClr val="accent5"/>
                </a:solidFill>
                <a:cs typeface="B Nazanin" panose="00000400000000000000" pitchFamily="2" charset="-78"/>
              </a:rPr>
              <a:t>تشخیص لبه </a:t>
            </a:r>
            <a:r>
              <a:rPr lang="fa-IR" dirty="0" err="1">
                <a:solidFill>
                  <a:schemeClr val="accent5"/>
                </a:solidFill>
                <a:cs typeface="B Nazanin" panose="00000400000000000000" pitchFamily="2" charset="-78"/>
              </a:rPr>
              <a:t>سوبل</a:t>
            </a:r>
            <a:endParaRPr lang="en-US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4CA1BF-46EB-447D-B604-F04185B0108E}"/>
              </a:ext>
            </a:extLst>
          </p:cNvPr>
          <p:cNvSpPr txBox="1"/>
          <p:nvPr/>
        </p:nvSpPr>
        <p:spPr>
          <a:xfrm>
            <a:off x="3498601" y="2841680"/>
            <a:ext cx="2146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 err="1">
                <a:solidFill>
                  <a:schemeClr val="accent5"/>
                </a:solidFill>
                <a:cs typeface="B Nazanin" panose="00000400000000000000" pitchFamily="2" charset="-78"/>
              </a:rPr>
              <a:t>منبت‌کاری</a:t>
            </a:r>
            <a:r>
              <a:rPr lang="fa-IR" dirty="0">
                <a:solidFill>
                  <a:schemeClr val="accent5"/>
                </a:solidFill>
                <a:cs typeface="B Nazanin" panose="00000400000000000000" pitchFamily="2" charset="-78"/>
              </a:rPr>
              <a:t> (</a:t>
            </a:r>
            <a:r>
              <a:rPr lang="en-US" sz="1200" dirty="0">
                <a:solidFill>
                  <a:schemeClr val="accent5"/>
                </a:solidFill>
                <a:cs typeface="B Nazanin" panose="00000400000000000000" pitchFamily="2" charset="-78"/>
              </a:rPr>
              <a:t>Emboss</a:t>
            </a:r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)</a:t>
            </a:r>
            <a:endParaRPr lang="en-US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CE7810-EA65-4253-97AD-DF037BACC38D}"/>
              </a:ext>
            </a:extLst>
          </p:cNvPr>
          <p:cNvSpPr txBox="1"/>
          <p:nvPr/>
        </p:nvSpPr>
        <p:spPr>
          <a:xfrm>
            <a:off x="692152" y="2806185"/>
            <a:ext cx="2146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solidFill>
                  <a:schemeClr val="accent5"/>
                </a:solidFill>
                <a:cs typeface="B Nazanin" panose="00000400000000000000" pitchFamily="2" charset="-78"/>
              </a:rPr>
              <a:t>شفافیت (</a:t>
            </a:r>
            <a:r>
              <a:rPr lang="en-US" sz="1200" dirty="0">
                <a:solidFill>
                  <a:schemeClr val="accent5"/>
                </a:solidFill>
                <a:cs typeface="B Nazanin" panose="00000400000000000000" pitchFamily="2" charset="-78"/>
              </a:rPr>
              <a:t>Sharpen</a:t>
            </a:r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)</a:t>
            </a:r>
            <a:endParaRPr lang="en-US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  <p:grpSp>
        <p:nvGrpSpPr>
          <p:cNvPr id="29" name="Google Shape;6045;p39">
            <a:extLst>
              <a:ext uri="{FF2B5EF4-FFF2-40B4-BE49-F238E27FC236}">
                <a16:creationId xmlns:a16="http://schemas.microsoft.com/office/drawing/2014/main" id="{72EB648E-7CC9-4C44-84DB-3AC5710397B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30" name="Google Shape;6046;p39">
              <a:extLst>
                <a:ext uri="{FF2B5EF4-FFF2-40B4-BE49-F238E27FC236}">
                  <a16:creationId xmlns:a16="http://schemas.microsoft.com/office/drawing/2014/main" id="{7D89D59E-349E-4E38-860C-E419139F38BA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047;p39">
              <a:extLst>
                <a:ext uri="{FF2B5EF4-FFF2-40B4-BE49-F238E27FC236}">
                  <a16:creationId xmlns:a16="http://schemas.microsoft.com/office/drawing/2014/main" id="{386ECB94-4675-41F7-92DF-2E5FB110774E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6757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برخی جزییات </a:t>
            </a:r>
            <a:r>
              <a:rPr lang="fa-IR" sz="2800" dirty="0" err="1">
                <a:cs typeface="B Nazanin" panose="00000400000000000000" pitchFamily="2" charset="-78"/>
              </a:rPr>
              <a:t>پیاده‌سازی</a:t>
            </a:r>
            <a:endParaRPr sz="3200" dirty="0">
              <a:cs typeface="B Nazanin" panose="00000400000000000000" pitchFamily="2" charset="-78"/>
            </a:endParaRPr>
          </a:p>
        </p:txBody>
      </p:sp>
      <p:sp>
        <p:nvSpPr>
          <p:cNvPr id="266" name="Google Shape;266;p21"/>
          <p:cNvSpPr txBox="1">
            <a:spLocks noGrp="1"/>
          </p:cNvSpPr>
          <p:nvPr>
            <p:ph type="body" idx="1"/>
          </p:nvPr>
        </p:nvSpPr>
        <p:spPr>
          <a:xfrm>
            <a:off x="4018025" y="1567549"/>
            <a:ext cx="4318500" cy="27251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sz="1600" dirty="0">
                <a:cs typeface="B Nazanin" panose="00000400000000000000" pitchFamily="2" charset="-78"/>
              </a:rPr>
              <a:t>IP Core</a:t>
            </a:r>
            <a:r>
              <a:rPr lang="fa-IR" sz="1800" dirty="0">
                <a:cs typeface="B Nazanin" panose="00000400000000000000" pitchFamily="2" charset="-78"/>
              </a:rPr>
              <a:t> با </a:t>
            </a:r>
            <a:r>
              <a:rPr lang="fa-IR" sz="1800" dirty="0" err="1">
                <a:cs typeface="B Nazanin" panose="00000400000000000000" pitchFamily="2" charset="-78"/>
              </a:rPr>
              <a:t>درگاه‌های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en-US" sz="1600" dirty="0">
                <a:cs typeface="B Nazanin" panose="00000400000000000000" pitchFamily="2" charset="-78"/>
              </a:rPr>
              <a:t>AXI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اندازه‌ی</a:t>
            </a:r>
            <a:r>
              <a:rPr lang="fa-IR" sz="1800" dirty="0">
                <a:cs typeface="B Nazanin" panose="00000400000000000000" pitchFamily="2" charset="-78"/>
              </a:rPr>
              <a:t> تصاویر</a:t>
            </a:r>
            <a:endParaRPr lang="en-US" sz="1600" dirty="0">
              <a:cs typeface="B Nazanin" panose="000004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endParaRPr lang="en-US" sz="1600" dirty="0">
              <a:cs typeface="B Nazanin" panose="000004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تصاویر سیاه سفید: </a:t>
            </a:r>
            <a:r>
              <a:rPr lang="en-US" sz="1600" dirty="0">
                <a:cs typeface="B Nazanin" panose="00000400000000000000" pitchFamily="2" charset="-78"/>
              </a:rPr>
              <a:t>uint8_t</a:t>
            </a:r>
            <a:endParaRPr lang="fa-IR" sz="1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D321A-C839-4794-871A-8EC5F1E324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24</a:t>
            </a:fld>
            <a:endParaRPr lang="en-GB"/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A57E99E5-9D67-4BBD-AB10-E0BDE2A19F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316647"/>
              </p:ext>
            </p:extLst>
          </p:nvPr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oogle Shape;6045;p39">
            <a:extLst>
              <a:ext uri="{FF2B5EF4-FFF2-40B4-BE49-F238E27FC236}">
                <a16:creationId xmlns:a16="http://schemas.microsoft.com/office/drawing/2014/main" id="{4B3C2781-55D3-4D2F-BC7A-A44BDA5EDF5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16" name="Google Shape;6046;p39">
              <a:extLst>
                <a:ext uri="{FF2B5EF4-FFF2-40B4-BE49-F238E27FC236}">
                  <a16:creationId xmlns:a16="http://schemas.microsoft.com/office/drawing/2014/main" id="{CAC56534-5C6F-48AE-A57F-8407DAF205E8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047;p39">
              <a:extLst>
                <a:ext uri="{FF2B5EF4-FFF2-40B4-BE49-F238E27FC236}">
                  <a16:creationId xmlns:a16="http://schemas.microsoft.com/office/drawing/2014/main" id="{26FBF604-063D-4EB3-9A96-79C9AB276FC9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9630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 err="1">
                <a:cs typeface="B Nazanin" panose="00000400000000000000" pitchFamily="2" charset="-78"/>
              </a:rPr>
              <a:t>پیاده‌سازی</a:t>
            </a:r>
            <a:r>
              <a:rPr lang="fa-IR" sz="2800" dirty="0">
                <a:cs typeface="B Nazanin" panose="00000400000000000000" pitchFamily="2" charset="-78"/>
              </a:rPr>
              <a:t> توابع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تابع اصلی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تبدیل ورودی </a:t>
            </a:r>
            <a:r>
              <a:rPr lang="en-US" sz="1400" dirty="0">
                <a:cs typeface="B Nazanin" panose="00000400000000000000" pitchFamily="2" charset="-78"/>
              </a:rPr>
              <a:t>AXI</a:t>
            </a:r>
            <a:r>
              <a:rPr lang="fa-IR" sz="1600" dirty="0">
                <a:cs typeface="B Nazanin" panose="00000400000000000000" pitchFamily="2" charset="-78"/>
              </a:rPr>
              <a:t> به </a:t>
            </a:r>
            <a:r>
              <a:rPr lang="fa-IR" sz="1600" dirty="0" err="1">
                <a:cs typeface="B Nazanin" panose="00000400000000000000" pitchFamily="2" charset="-78"/>
              </a:rPr>
              <a:t>داده‌ساختار</a:t>
            </a:r>
            <a:r>
              <a:rPr lang="fa-IR" sz="1600" dirty="0">
                <a:cs typeface="B Nazanin" panose="00000400000000000000" pitchFamily="2" charset="-78"/>
              </a:rPr>
              <a:t> </a:t>
            </a:r>
            <a:r>
              <a:rPr lang="fa-IR" sz="1600" dirty="0" err="1">
                <a:cs typeface="B Nazanin" panose="00000400000000000000" pitchFamily="2" charset="-78"/>
              </a:rPr>
              <a:t>ماتریسی</a:t>
            </a:r>
            <a:r>
              <a:rPr lang="fa-IR" sz="1600" dirty="0">
                <a:cs typeface="B Nazanin" panose="00000400000000000000" pitchFamily="2" charset="-78"/>
              </a:rPr>
              <a:t> </a:t>
            </a:r>
            <a:r>
              <a:rPr lang="en-US" sz="1400" dirty="0">
                <a:cs typeface="B Nazanin" panose="00000400000000000000" pitchFamily="2" charset="-78"/>
              </a:rPr>
              <a:t>Mat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800" dirty="0">
                <a:cs typeface="B Nazanin" panose="00000400000000000000" pitchFamily="2" charset="-78"/>
              </a:rPr>
              <a:t>انجام </a:t>
            </a:r>
            <a:r>
              <a:rPr lang="fa-IR" sz="1800" dirty="0" err="1">
                <a:cs typeface="B Nazanin" panose="00000400000000000000" pitchFamily="2" charset="-78"/>
              </a:rPr>
              <a:t>کانولوشن</a:t>
            </a:r>
            <a:endParaRPr lang="fa-IR" sz="18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800" dirty="0" err="1">
                <a:cs typeface="B Nazanin" panose="00000400000000000000" pitchFamily="2" charset="-78"/>
              </a:rPr>
              <a:t>پدینگ</a:t>
            </a:r>
            <a:r>
              <a:rPr lang="fa-IR" sz="1800" dirty="0">
                <a:cs typeface="B Nazanin" panose="00000400000000000000" pitchFamily="2" charset="-78"/>
              </a:rPr>
              <a:t> به </a:t>
            </a:r>
            <a:r>
              <a:rPr lang="fa-IR" sz="1800" dirty="0" err="1">
                <a:cs typeface="B Nazanin" panose="00000400000000000000" pitchFamily="2" charset="-78"/>
              </a:rPr>
              <a:t>اندازه‌ی</a:t>
            </a:r>
            <a:r>
              <a:rPr lang="fa-IR" sz="1800" dirty="0">
                <a:cs typeface="B Nazanin" panose="00000400000000000000" pitchFamily="2" charset="-78"/>
              </a:rPr>
              <a:t> 1 در هر دو ضلع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800" dirty="0">
                <a:cs typeface="B Nazanin" panose="00000400000000000000" pitchFamily="2" charset="-78"/>
              </a:rPr>
              <a:t>گام برابر 1</a:t>
            </a:r>
          </a:p>
          <a:p>
            <a:pPr marL="285750" indent="-285750" algn="r" rtl="1">
              <a:spcBef>
                <a:spcPts val="1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تابع ادغام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دو </a:t>
            </a:r>
            <a:r>
              <a:rPr lang="fa-IR" sz="1600" dirty="0" err="1">
                <a:cs typeface="B Nazanin" panose="00000400000000000000" pitchFamily="2" charset="-78"/>
              </a:rPr>
              <a:t>حلقه‌ی</a:t>
            </a:r>
            <a:r>
              <a:rPr lang="fa-IR" sz="1600" dirty="0">
                <a:cs typeface="B Nazanin" panose="00000400000000000000" pitchFamily="2" charset="-78"/>
              </a:rPr>
              <a:t> تو در تو 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ادغام 2 در 2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cs typeface="B Nazanin" panose="00000400000000000000" pitchFamily="2" charset="-78"/>
              </a:rPr>
              <a:t>Max Pooling</a:t>
            </a:r>
            <a:endParaRPr lang="fa-IR" sz="16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25</a:t>
            </a:fld>
            <a:endParaRPr lang="en-GB" dirty="0"/>
          </a:p>
        </p:txBody>
      </p:sp>
      <p:pic>
        <p:nvPicPr>
          <p:cNvPr id="21" name="Google Shape;273;p22">
            <a:extLst>
              <a:ext uri="{FF2B5EF4-FFF2-40B4-BE49-F238E27FC236}">
                <a16:creationId xmlns:a16="http://schemas.microsoft.com/office/drawing/2014/main" id="{E9F7BF07-C9F5-4313-A329-CFE77E634CC7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 rot="-5400000">
            <a:off x="3399" y="2189435"/>
            <a:ext cx="2431500" cy="24315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pic>
        <p:nvPicPr>
          <p:cNvPr id="23" name="Google Shape;274;p22">
            <a:extLst>
              <a:ext uri="{FF2B5EF4-FFF2-40B4-BE49-F238E27FC236}">
                <a16:creationId xmlns:a16="http://schemas.microsoft.com/office/drawing/2014/main" id="{E2BEC59E-B08E-443D-97A1-57CB93FC5B82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 rot="-5400000">
            <a:off x="12198" y="822812"/>
            <a:ext cx="2504700" cy="25047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pic>
        <p:nvPicPr>
          <p:cNvPr id="24" name="Google Shape;275;p22">
            <a:extLst>
              <a:ext uri="{FF2B5EF4-FFF2-40B4-BE49-F238E27FC236}">
                <a16:creationId xmlns:a16="http://schemas.microsoft.com/office/drawing/2014/main" id="{AB8DAB68-5C09-48AA-9A44-BEAE7D6FAE1A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 rot="5400000">
            <a:off x="930638" y="1621815"/>
            <a:ext cx="2504700" cy="25047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sp>
        <p:nvSpPr>
          <p:cNvPr id="25" name="Google Shape;276;p22">
            <a:extLst>
              <a:ext uri="{FF2B5EF4-FFF2-40B4-BE49-F238E27FC236}">
                <a16:creationId xmlns:a16="http://schemas.microsoft.com/office/drawing/2014/main" id="{3E46A689-64C3-4EEE-8299-BA9051850BAE}"/>
              </a:ext>
            </a:extLst>
          </p:cNvPr>
          <p:cNvSpPr/>
          <p:nvPr/>
        </p:nvSpPr>
        <p:spPr>
          <a:xfrm>
            <a:off x="1333852" y="3405780"/>
            <a:ext cx="2106350" cy="1222450"/>
          </a:xfrm>
          <a:custGeom>
            <a:avLst/>
            <a:gdLst/>
            <a:ahLst/>
            <a:cxnLst/>
            <a:rect l="l" t="t" r="r" b="b"/>
            <a:pathLst>
              <a:path w="84254" h="48898" extrusionOk="0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4646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 err="1">
                <a:cs typeface="B Nazanin" panose="00000400000000000000" pitchFamily="2" charset="-78"/>
              </a:rPr>
              <a:t>بهینه‌سازی</a:t>
            </a:r>
            <a:r>
              <a:rPr lang="fa-IR" sz="2800" dirty="0">
                <a:cs typeface="B Nazanin" panose="00000400000000000000" pitchFamily="2" charset="-78"/>
              </a:rPr>
              <a:t>: </a:t>
            </a:r>
            <a:r>
              <a:rPr lang="en-US" dirty="0">
                <a:cs typeface="B Nazanin" panose="00000400000000000000" pitchFamily="2" charset="-78"/>
              </a:rPr>
              <a:t>Dataflow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26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80ADCA-CCF6-4E96-A21A-17896A2C7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0738" y="998353"/>
            <a:ext cx="5032424" cy="337808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9E910-27B7-4A4F-833E-344688715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645D56-C433-46E6-82BA-174B6709E4AE}"/>
              </a:ext>
            </a:extLst>
          </p:cNvPr>
          <p:cNvSpPr txBox="1"/>
          <p:nvPr/>
        </p:nvSpPr>
        <p:spPr>
          <a:xfrm>
            <a:off x="1233702" y="3904330"/>
            <a:ext cx="113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شکل 8- شرح </a:t>
            </a:r>
            <a:r>
              <a:rPr lang="en-US" sz="1100" dirty="0">
                <a:solidFill>
                  <a:schemeClr val="accent5"/>
                </a:solidFill>
                <a:cs typeface="B Nazanin" panose="00000400000000000000" pitchFamily="2" charset="-78"/>
              </a:rPr>
              <a:t>Dataflow</a:t>
            </a:r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 [12]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676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 err="1">
                <a:cs typeface="B Nazanin" panose="00000400000000000000" pitchFamily="2" charset="-78"/>
              </a:rPr>
              <a:t>محدودیت‌های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en-US" dirty="0">
                <a:cs typeface="B Nazanin" panose="00000400000000000000" pitchFamily="2" charset="-78"/>
              </a:rPr>
              <a:t>Dataflow</a:t>
            </a:r>
            <a:endParaRPr sz="3200" dirty="0">
              <a:cs typeface="B Nazanin" panose="00000400000000000000" pitchFamily="2" charset="-78"/>
            </a:endParaRPr>
          </a:p>
        </p:txBody>
      </p:sp>
      <p:sp>
        <p:nvSpPr>
          <p:cNvPr id="266" name="Google Shape;266;p21"/>
          <p:cNvSpPr txBox="1">
            <a:spLocks noGrp="1"/>
          </p:cNvSpPr>
          <p:nvPr>
            <p:ph type="body" idx="1"/>
          </p:nvPr>
        </p:nvSpPr>
        <p:spPr>
          <a:xfrm>
            <a:off x="3242930" y="1567549"/>
            <a:ext cx="5093595" cy="27251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در جریان بودن داده در طول طرح از کاری به کار دیگر به ترتیب</a:t>
            </a:r>
            <a:endParaRPr lang="fa-IR" sz="20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پیروی از الگوی تک-تولیدکننده تک-مصرف کننده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نبود بازخورد بین کارها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شرطی نبودن اجرای کارها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مشخص بودن </a:t>
            </a:r>
            <a:r>
              <a:rPr lang="fa-IR" sz="1800" dirty="0" err="1">
                <a:cs typeface="B Nazanin" panose="00000400000000000000" pitchFamily="2" charset="-78"/>
              </a:rPr>
              <a:t>محدوده‌ی</a:t>
            </a:r>
            <a:r>
              <a:rPr lang="fa-IR" sz="1800" dirty="0">
                <a:cs typeface="B Nazanin" panose="00000400000000000000" pitchFamily="2" charset="-78"/>
              </a:rPr>
              <a:t> حلقه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D321A-C839-4794-871A-8EC5F1E324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27</a:t>
            </a:fld>
            <a:endParaRPr lang="en-GB"/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A57E99E5-9D67-4BBD-AB10-E0BDE2A19F0E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oogle Shape;6045;p39">
            <a:extLst>
              <a:ext uri="{FF2B5EF4-FFF2-40B4-BE49-F238E27FC236}">
                <a16:creationId xmlns:a16="http://schemas.microsoft.com/office/drawing/2014/main" id="{4B3C2781-55D3-4D2F-BC7A-A44BDA5EDF5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16" name="Google Shape;6046;p39">
              <a:extLst>
                <a:ext uri="{FF2B5EF4-FFF2-40B4-BE49-F238E27FC236}">
                  <a16:creationId xmlns:a16="http://schemas.microsoft.com/office/drawing/2014/main" id="{CAC56534-5C6F-48AE-A57F-8407DAF205E8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047;p39">
              <a:extLst>
                <a:ext uri="{FF2B5EF4-FFF2-40B4-BE49-F238E27FC236}">
                  <a16:creationId xmlns:a16="http://schemas.microsoft.com/office/drawing/2014/main" id="{26FBF604-063D-4EB3-9A96-79C9AB276FC9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69712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 err="1">
                <a:cs typeface="B Nazanin" panose="00000400000000000000" pitchFamily="2" charset="-78"/>
              </a:rPr>
              <a:t>بهینه‌سازی</a:t>
            </a:r>
            <a:r>
              <a:rPr lang="fa-IR" sz="2800" dirty="0">
                <a:cs typeface="B Nazanin" panose="00000400000000000000" pitchFamily="2" charset="-78"/>
              </a:rPr>
              <a:t>: خط لوله و باز کردن حلقه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خط </a:t>
            </a:r>
            <a:r>
              <a:rPr lang="fa-IR" sz="1800" dirty="0" err="1">
                <a:cs typeface="B Nazanin" panose="00000400000000000000" pitchFamily="2" charset="-78"/>
              </a:rPr>
              <a:t>لوله‌سازی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حلقه‌های</a:t>
            </a:r>
            <a:r>
              <a:rPr lang="fa-IR" sz="1800" dirty="0">
                <a:cs typeface="B Nazanin" panose="00000400000000000000" pitchFamily="2" charset="-78"/>
              </a:rPr>
              <a:t> تابع ادغام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عدم وجود وابستگی بین تکرارها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اجرای همزمان تکرارها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تاخیر </a:t>
            </a:r>
            <a:r>
              <a:rPr lang="fa-IR" sz="1600" dirty="0" err="1">
                <a:cs typeface="B Nazanin" panose="00000400000000000000" pitchFamily="2" charset="-78"/>
              </a:rPr>
              <a:t>گذردهی</a:t>
            </a:r>
            <a:r>
              <a:rPr lang="fa-IR" sz="1600" dirty="0">
                <a:cs typeface="B Nazanin" panose="00000400000000000000" pitchFamily="2" charset="-78"/>
              </a:rPr>
              <a:t> طرح: 23000 کلاک</a:t>
            </a:r>
          </a:p>
          <a:p>
            <a:pPr marL="285750" indent="-285750" algn="r" rtl="1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باز کردن </a:t>
            </a:r>
            <a:r>
              <a:rPr lang="fa-IR" sz="1800" dirty="0" err="1">
                <a:cs typeface="B Nazanin" panose="00000400000000000000" pitchFamily="2" charset="-78"/>
              </a:rPr>
              <a:t>حلقه‌های</a:t>
            </a:r>
            <a:r>
              <a:rPr lang="fa-IR" sz="1800" dirty="0">
                <a:cs typeface="B Nazanin" panose="00000400000000000000" pitchFamily="2" charset="-78"/>
              </a:rPr>
              <a:t> تابع ادغام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مساحت بیشتر نسبت به خط لوله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عدم سنتز در </a:t>
            </a:r>
            <a:r>
              <a:rPr lang="fa-IR" sz="1600" dirty="0" err="1">
                <a:cs typeface="B Nazanin" panose="00000400000000000000" pitchFamily="2" charset="-78"/>
              </a:rPr>
              <a:t>اندازه‌ی</a:t>
            </a:r>
            <a:r>
              <a:rPr lang="fa-IR" sz="1600" dirty="0">
                <a:cs typeface="B Nazanin" panose="00000400000000000000" pitchFamily="2" charset="-78"/>
              </a:rPr>
              <a:t> 164*92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تاخیر </a:t>
            </a:r>
            <a:r>
              <a:rPr lang="fa-IR" sz="1600" dirty="0" err="1">
                <a:cs typeface="B Nazanin" panose="00000400000000000000" pitchFamily="2" charset="-78"/>
              </a:rPr>
              <a:t>گذردهی</a:t>
            </a:r>
            <a:r>
              <a:rPr lang="fa-IR" sz="1600" dirty="0">
                <a:cs typeface="B Nazanin" panose="00000400000000000000" pitchFamily="2" charset="-78"/>
              </a:rPr>
              <a:t> طرح: 35000 کلاک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28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6546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نیمکت آزمون (</a:t>
            </a:r>
            <a:r>
              <a:rPr lang="en-US" dirty="0">
                <a:cs typeface="B Nazanin" panose="00000400000000000000" pitchFamily="2" charset="-78"/>
              </a:rPr>
              <a:t>Testbench</a:t>
            </a:r>
            <a:r>
              <a:rPr lang="fa-IR" sz="2800" dirty="0">
                <a:cs typeface="B Nazanin" panose="00000400000000000000" pitchFamily="2" charset="-78"/>
              </a:rPr>
              <a:t>)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بررسی عملکرد با </a:t>
            </a:r>
            <a:r>
              <a:rPr lang="fa-IR" sz="1800" dirty="0" err="1">
                <a:cs typeface="B Nazanin" panose="00000400000000000000" pitchFamily="2" charset="-78"/>
              </a:rPr>
              <a:t>شبیه‌سازی</a:t>
            </a:r>
            <a:r>
              <a:rPr lang="fa-IR" sz="1800" dirty="0">
                <a:cs typeface="B Nazanin" panose="00000400000000000000" pitchFamily="2" charset="-78"/>
              </a:rPr>
              <a:t> کد </a:t>
            </a:r>
            <a:r>
              <a:rPr lang="en-US" sz="1600" dirty="0">
                <a:cs typeface="B Nazanin" panose="00000400000000000000" pitchFamily="2" charset="-78"/>
              </a:rPr>
              <a:t>C</a:t>
            </a:r>
            <a:endParaRPr lang="fa-IR" sz="1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29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B139118-5E3D-4432-B6F6-3781D18DA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6018" y="1740869"/>
            <a:ext cx="4821864" cy="2709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1C6B89-0FB3-4A54-A019-9067EB7102DA}"/>
              </a:ext>
            </a:extLst>
          </p:cNvPr>
          <p:cNvSpPr txBox="1"/>
          <p:nvPr/>
        </p:nvSpPr>
        <p:spPr>
          <a:xfrm>
            <a:off x="1281407" y="3989091"/>
            <a:ext cx="113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شکل 9- یک تصویر ورودی به </a:t>
            </a:r>
            <a:r>
              <a:rPr lang="fa-IR" sz="1200" dirty="0" err="1">
                <a:solidFill>
                  <a:schemeClr val="accent5"/>
                </a:solidFill>
                <a:cs typeface="B Nazanin" panose="00000400000000000000" pitchFamily="2" charset="-78"/>
              </a:rPr>
              <a:t>ماژول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05590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مقدمه و انگیزه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فهم تصویر</a:t>
            </a:r>
          </a:p>
          <a:p>
            <a:pPr marL="742950" lvl="1" indent="-285750" algn="r" rt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دشوار برای رایانه</a:t>
            </a:r>
          </a:p>
          <a:p>
            <a:pPr marL="742950" lvl="1" indent="-285750" algn="r" rt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اهمیت روزافزون</a:t>
            </a:r>
          </a:p>
          <a:p>
            <a:pPr marL="742950" lvl="1" indent="-285750" algn="r" rt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a-IR" sz="1600" dirty="0" err="1">
                <a:cs typeface="B Nazanin" panose="00000400000000000000" pitchFamily="2" charset="-78"/>
              </a:rPr>
              <a:t>کاربردها</a:t>
            </a:r>
            <a:endParaRPr lang="fa-IR" sz="1600" dirty="0">
              <a:cs typeface="B Nazanin" panose="00000400000000000000" pitchFamily="2" charset="-78"/>
            </a:endParaRPr>
          </a:p>
          <a:p>
            <a:pPr marL="742950" lvl="1" indent="-285750" algn="r" rt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a-IR" sz="1600" dirty="0" err="1">
                <a:cs typeface="B Nazanin" panose="00000400000000000000" pitchFamily="2" charset="-78"/>
              </a:rPr>
              <a:t>زمینه‌ی</a:t>
            </a:r>
            <a:r>
              <a:rPr lang="fa-IR" sz="1600" dirty="0">
                <a:cs typeface="B Nazanin" panose="00000400000000000000" pitchFamily="2" charset="-78"/>
              </a:rPr>
              <a:t> تحقیقاتی پویا</a:t>
            </a:r>
          </a:p>
          <a:p>
            <a:pPr marL="742950" lvl="1" indent="-285750" algn="r" rtl="1">
              <a:spcAft>
                <a:spcPts val="1600"/>
              </a:spcAft>
              <a:buFont typeface="Wingdings" panose="05000000000000000000" pitchFamily="2" charset="2"/>
              <a:buChar char="§"/>
            </a:pPr>
            <a:endParaRPr lang="en-GB" sz="1600" dirty="0">
              <a:cs typeface="B Nazanin" panose="00000400000000000000" pitchFamily="2" charset="-78"/>
            </a:endParaRPr>
          </a:p>
        </p:txBody>
      </p:sp>
      <p:grpSp>
        <p:nvGrpSpPr>
          <p:cNvPr id="4" name="Google Shape;5531;p38">
            <a:extLst>
              <a:ext uri="{FF2B5EF4-FFF2-40B4-BE49-F238E27FC236}">
                <a16:creationId xmlns:a16="http://schemas.microsoft.com/office/drawing/2014/main" id="{8CC2AA20-5C93-4755-A5A3-9AA56E60F473}"/>
              </a:ext>
            </a:extLst>
          </p:cNvPr>
          <p:cNvGrpSpPr/>
          <p:nvPr/>
        </p:nvGrpSpPr>
        <p:grpSpPr>
          <a:xfrm>
            <a:off x="8336400" y="503328"/>
            <a:ext cx="329184" cy="347472"/>
            <a:chOff x="-48233050" y="3569725"/>
            <a:chExt cx="252050" cy="299475"/>
          </a:xfrm>
        </p:grpSpPr>
        <p:sp>
          <p:nvSpPr>
            <p:cNvPr id="5" name="Google Shape;5532;p38">
              <a:extLst>
                <a:ext uri="{FF2B5EF4-FFF2-40B4-BE49-F238E27FC236}">
                  <a16:creationId xmlns:a16="http://schemas.microsoft.com/office/drawing/2014/main" id="{171F40AB-2A09-4DA8-9C4D-7C20F903BB1C}"/>
                </a:ext>
              </a:extLst>
            </p:cNvPr>
            <p:cNvSpPr/>
            <p:nvPr/>
          </p:nvSpPr>
          <p:spPr>
            <a:xfrm>
              <a:off x="-48233050" y="3569725"/>
              <a:ext cx="252050" cy="299475"/>
            </a:xfrm>
            <a:custGeom>
              <a:avLst/>
              <a:gdLst/>
              <a:ahLst/>
              <a:cxnLst/>
              <a:rect l="l" t="t" r="r" b="b"/>
              <a:pathLst>
                <a:path w="10082" h="11979" extrusionOk="0">
                  <a:moveTo>
                    <a:pt x="5230" y="1393"/>
                  </a:moveTo>
                  <a:cubicBezTo>
                    <a:pt x="5419" y="1393"/>
                    <a:pt x="5577" y="1551"/>
                    <a:pt x="5577" y="1740"/>
                  </a:cubicBezTo>
                  <a:lnTo>
                    <a:pt x="5577" y="1960"/>
                  </a:lnTo>
                  <a:cubicBezTo>
                    <a:pt x="5703" y="2023"/>
                    <a:pt x="5829" y="2086"/>
                    <a:pt x="5923" y="2181"/>
                  </a:cubicBezTo>
                  <a:lnTo>
                    <a:pt x="6144" y="2055"/>
                  </a:lnTo>
                  <a:cubicBezTo>
                    <a:pt x="6194" y="2025"/>
                    <a:pt x="6251" y="2011"/>
                    <a:pt x="6308" y="2011"/>
                  </a:cubicBezTo>
                  <a:cubicBezTo>
                    <a:pt x="6430" y="2011"/>
                    <a:pt x="6552" y="2074"/>
                    <a:pt x="6616" y="2181"/>
                  </a:cubicBezTo>
                  <a:lnTo>
                    <a:pt x="7309" y="3410"/>
                  </a:lnTo>
                  <a:cubicBezTo>
                    <a:pt x="7467" y="3725"/>
                    <a:pt x="7246" y="3819"/>
                    <a:pt x="6963" y="3977"/>
                  </a:cubicBezTo>
                  <a:lnTo>
                    <a:pt x="6963" y="4386"/>
                  </a:lnTo>
                  <a:cubicBezTo>
                    <a:pt x="7246" y="4544"/>
                    <a:pt x="7467" y="4670"/>
                    <a:pt x="7309" y="4985"/>
                  </a:cubicBezTo>
                  <a:lnTo>
                    <a:pt x="6616" y="6182"/>
                  </a:lnTo>
                  <a:cubicBezTo>
                    <a:pt x="6531" y="6289"/>
                    <a:pt x="6417" y="6366"/>
                    <a:pt x="6303" y="6366"/>
                  </a:cubicBezTo>
                  <a:cubicBezTo>
                    <a:pt x="6249" y="6366"/>
                    <a:pt x="6195" y="6349"/>
                    <a:pt x="6144" y="6308"/>
                  </a:cubicBezTo>
                  <a:lnTo>
                    <a:pt x="5923" y="6182"/>
                  </a:lnTo>
                  <a:cubicBezTo>
                    <a:pt x="5829" y="6277"/>
                    <a:pt x="5703" y="6340"/>
                    <a:pt x="5577" y="6403"/>
                  </a:cubicBezTo>
                  <a:lnTo>
                    <a:pt x="5577" y="6623"/>
                  </a:lnTo>
                  <a:cubicBezTo>
                    <a:pt x="5577" y="6812"/>
                    <a:pt x="5419" y="6970"/>
                    <a:pt x="5230" y="6970"/>
                  </a:cubicBezTo>
                  <a:lnTo>
                    <a:pt x="3812" y="6970"/>
                  </a:lnTo>
                  <a:cubicBezTo>
                    <a:pt x="3623" y="6970"/>
                    <a:pt x="3466" y="6812"/>
                    <a:pt x="3466" y="6623"/>
                  </a:cubicBezTo>
                  <a:lnTo>
                    <a:pt x="3466" y="6403"/>
                  </a:lnTo>
                  <a:cubicBezTo>
                    <a:pt x="3340" y="6340"/>
                    <a:pt x="3214" y="6277"/>
                    <a:pt x="3119" y="6182"/>
                  </a:cubicBezTo>
                  <a:lnTo>
                    <a:pt x="2899" y="6308"/>
                  </a:lnTo>
                  <a:cubicBezTo>
                    <a:pt x="2848" y="6338"/>
                    <a:pt x="2791" y="6352"/>
                    <a:pt x="2734" y="6352"/>
                  </a:cubicBezTo>
                  <a:cubicBezTo>
                    <a:pt x="2613" y="6352"/>
                    <a:pt x="2490" y="6289"/>
                    <a:pt x="2426" y="6182"/>
                  </a:cubicBezTo>
                  <a:lnTo>
                    <a:pt x="1733" y="4985"/>
                  </a:lnTo>
                  <a:cubicBezTo>
                    <a:pt x="1638" y="4827"/>
                    <a:pt x="1670" y="4575"/>
                    <a:pt x="1859" y="4512"/>
                  </a:cubicBezTo>
                  <a:lnTo>
                    <a:pt x="2048" y="4386"/>
                  </a:lnTo>
                  <a:lnTo>
                    <a:pt x="2048" y="3977"/>
                  </a:lnTo>
                  <a:lnTo>
                    <a:pt x="1859" y="3882"/>
                  </a:lnTo>
                  <a:cubicBezTo>
                    <a:pt x="1702" y="3788"/>
                    <a:pt x="1607" y="3536"/>
                    <a:pt x="1733" y="3410"/>
                  </a:cubicBezTo>
                  <a:lnTo>
                    <a:pt x="2426" y="2181"/>
                  </a:lnTo>
                  <a:cubicBezTo>
                    <a:pt x="2490" y="2074"/>
                    <a:pt x="2612" y="1997"/>
                    <a:pt x="2733" y="1997"/>
                  </a:cubicBezTo>
                  <a:cubicBezTo>
                    <a:pt x="2790" y="1997"/>
                    <a:pt x="2848" y="2014"/>
                    <a:pt x="2899" y="2055"/>
                  </a:cubicBezTo>
                  <a:lnTo>
                    <a:pt x="3119" y="2181"/>
                  </a:lnTo>
                  <a:cubicBezTo>
                    <a:pt x="3214" y="2086"/>
                    <a:pt x="3340" y="2023"/>
                    <a:pt x="3466" y="1960"/>
                  </a:cubicBezTo>
                  <a:lnTo>
                    <a:pt x="3466" y="1740"/>
                  </a:lnTo>
                  <a:cubicBezTo>
                    <a:pt x="3466" y="1551"/>
                    <a:pt x="3623" y="1393"/>
                    <a:pt x="3812" y="1393"/>
                  </a:cubicBezTo>
                  <a:close/>
                  <a:moveTo>
                    <a:pt x="4547" y="0"/>
                  </a:moveTo>
                  <a:cubicBezTo>
                    <a:pt x="3499" y="0"/>
                    <a:pt x="2484" y="337"/>
                    <a:pt x="1670" y="984"/>
                  </a:cubicBezTo>
                  <a:cubicBezTo>
                    <a:pt x="630" y="1866"/>
                    <a:pt x="0" y="3158"/>
                    <a:pt x="0" y="4544"/>
                  </a:cubicBezTo>
                  <a:cubicBezTo>
                    <a:pt x="0" y="5804"/>
                    <a:pt x="504" y="6970"/>
                    <a:pt x="1418" y="7852"/>
                  </a:cubicBezTo>
                  <a:lnTo>
                    <a:pt x="1418" y="11632"/>
                  </a:lnTo>
                  <a:cubicBezTo>
                    <a:pt x="1418" y="11821"/>
                    <a:pt x="1575" y="11979"/>
                    <a:pt x="1765" y="11979"/>
                  </a:cubicBezTo>
                  <a:lnTo>
                    <a:pt x="5986" y="11979"/>
                  </a:lnTo>
                  <a:cubicBezTo>
                    <a:pt x="6175" y="11979"/>
                    <a:pt x="6333" y="11821"/>
                    <a:pt x="6333" y="11632"/>
                  </a:cubicBezTo>
                  <a:lnTo>
                    <a:pt x="6333" y="10530"/>
                  </a:lnTo>
                  <a:lnTo>
                    <a:pt x="8097" y="10530"/>
                  </a:lnTo>
                  <a:cubicBezTo>
                    <a:pt x="8286" y="10530"/>
                    <a:pt x="8444" y="10372"/>
                    <a:pt x="8444" y="10183"/>
                  </a:cubicBezTo>
                  <a:lnTo>
                    <a:pt x="8444" y="8387"/>
                  </a:lnTo>
                  <a:lnTo>
                    <a:pt x="9042" y="8387"/>
                  </a:lnTo>
                  <a:cubicBezTo>
                    <a:pt x="9389" y="8387"/>
                    <a:pt x="9767" y="8198"/>
                    <a:pt x="9956" y="7883"/>
                  </a:cubicBezTo>
                  <a:cubicBezTo>
                    <a:pt x="10082" y="7568"/>
                    <a:pt x="10082" y="7190"/>
                    <a:pt x="9924" y="6875"/>
                  </a:cubicBezTo>
                  <a:lnTo>
                    <a:pt x="9042" y="5237"/>
                  </a:lnTo>
                  <a:cubicBezTo>
                    <a:pt x="9137" y="4701"/>
                    <a:pt x="9137" y="4134"/>
                    <a:pt x="9011" y="3599"/>
                  </a:cubicBezTo>
                  <a:cubicBezTo>
                    <a:pt x="8664" y="1866"/>
                    <a:pt x="7246" y="480"/>
                    <a:pt x="5545" y="102"/>
                  </a:cubicBezTo>
                  <a:cubicBezTo>
                    <a:pt x="5213" y="34"/>
                    <a:pt x="4878" y="0"/>
                    <a:pt x="45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533;p38">
              <a:extLst>
                <a:ext uri="{FF2B5EF4-FFF2-40B4-BE49-F238E27FC236}">
                  <a16:creationId xmlns:a16="http://schemas.microsoft.com/office/drawing/2014/main" id="{53BED77C-6323-4020-9D77-492FB0F4819E}"/>
                </a:ext>
              </a:extLst>
            </p:cNvPr>
            <p:cNvSpPr/>
            <p:nvPr/>
          </p:nvSpPr>
          <p:spPr>
            <a:xfrm>
              <a:off x="-48170050" y="3622650"/>
              <a:ext cx="100050" cy="103225"/>
            </a:xfrm>
            <a:custGeom>
              <a:avLst/>
              <a:gdLst/>
              <a:ahLst/>
              <a:cxnLst/>
              <a:rect l="l" t="t" r="r" b="b"/>
              <a:pathLst>
                <a:path w="4002" h="4129" extrusionOk="0">
                  <a:moveTo>
                    <a:pt x="1985" y="1009"/>
                  </a:moveTo>
                  <a:cubicBezTo>
                    <a:pt x="2584" y="1009"/>
                    <a:pt x="3057" y="1482"/>
                    <a:pt x="3057" y="2080"/>
                  </a:cubicBezTo>
                  <a:cubicBezTo>
                    <a:pt x="3057" y="2647"/>
                    <a:pt x="2584" y="3120"/>
                    <a:pt x="1985" y="3120"/>
                  </a:cubicBezTo>
                  <a:cubicBezTo>
                    <a:pt x="1418" y="3120"/>
                    <a:pt x="946" y="2647"/>
                    <a:pt x="946" y="2080"/>
                  </a:cubicBezTo>
                  <a:cubicBezTo>
                    <a:pt x="946" y="1482"/>
                    <a:pt x="1418" y="1009"/>
                    <a:pt x="1985" y="1009"/>
                  </a:cubicBezTo>
                  <a:close/>
                  <a:moveTo>
                    <a:pt x="1639" y="1"/>
                  </a:moveTo>
                  <a:lnTo>
                    <a:pt x="1639" y="127"/>
                  </a:lnTo>
                  <a:cubicBezTo>
                    <a:pt x="1639" y="284"/>
                    <a:pt x="1576" y="410"/>
                    <a:pt x="1418" y="442"/>
                  </a:cubicBezTo>
                  <a:cubicBezTo>
                    <a:pt x="1198" y="537"/>
                    <a:pt x="1009" y="631"/>
                    <a:pt x="851" y="757"/>
                  </a:cubicBezTo>
                  <a:cubicBezTo>
                    <a:pt x="770" y="818"/>
                    <a:pt x="689" y="853"/>
                    <a:pt x="607" y="853"/>
                  </a:cubicBezTo>
                  <a:cubicBezTo>
                    <a:pt x="562" y="853"/>
                    <a:pt x="518" y="842"/>
                    <a:pt x="473" y="820"/>
                  </a:cubicBezTo>
                  <a:lnTo>
                    <a:pt x="347" y="726"/>
                  </a:lnTo>
                  <a:lnTo>
                    <a:pt x="1" y="1324"/>
                  </a:lnTo>
                  <a:lnTo>
                    <a:pt x="127" y="1387"/>
                  </a:lnTo>
                  <a:cubicBezTo>
                    <a:pt x="221" y="1482"/>
                    <a:pt x="316" y="1639"/>
                    <a:pt x="253" y="1765"/>
                  </a:cubicBezTo>
                  <a:cubicBezTo>
                    <a:pt x="221" y="1986"/>
                    <a:pt x="221" y="2143"/>
                    <a:pt x="253" y="2395"/>
                  </a:cubicBezTo>
                  <a:cubicBezTo>
                    <a:pt x="316" y="2553"/>
                    <a:pt x="221" y="2647"/>
                    <a:pt x="127" y="2742"/>
                  </a:cubicBezTo>
                  <a:lnTo>
                    <a:pt x="1" y="2805"/>
                  </a:lnTo>
                  <a:lnTo>
                    <a:pt x="347" y="3403"/>
                  </a:lnTo>
                  <a:lnTo>
                    <a:pt x="473" y="3340"/>
                  </a:lnTo>
                  <a:cubicBezTo>
                    <a:pt x="532" y="3297"/>
                    <a:pt x="590" y="3273"/>
                    <a:pt x="649" y="3273"/>
                  </a:cubicBezTo>
                  <a:cubicBezTo>
                    <a:pt x="716" y="3273"/>
                    <a:pt x="784" y="3304"/>
                    <a:pt x="851" y="3372"/>
                  </a:cubicBezTo>
                  <a:cubicBezTo>
                    <a:pt x="1009" y="3529"/>
                    <a:pt x="1198" y="3592"/>
                    <a:pt x="1418" y="3687"/>
                  </a:cubicBezTo>
                  <a:cubicBezTo>
                    <a:pt x="1576" y="3718"/>
                    <a:pt x="1639" y="3876"/>
                    <a:pt x="1639" y="4002"/>
                  </a:cubicBezTo>
                  <a:lnTo>
                    <a:pt x="1639" y="4128"/>
                  </a:lnTo>
                  <a:lnTo>
                    <a:pt x="2364" y="4128"/>
                  </a:lnTo>
                  <a:lnTo>
                    <a:pt x="2364" y="4002"/>
                  </a:lnTo>
                  <a:cubicBezTo>
                    <a:pt x="2364" y="3845"/>
                    <a:pt x="2427" y="3718"/>
                    <a:pt x="2584" y="3687"/>
                  </a:cubicBezTo>
                  <a:cubicBezTo>
                    <a:pt x="2805" y="3592"/>
                    <a:pt x="2994" y="3498"/>
                    <a:pt x="3151" y="3372"/>
                  </a:cubicBezTo>
                  <a:cubicBezTo>
                    <a:pt x="3224" y="3317"/>
                    <a:pt x="3298" y="3283"/>
                    <a:pt x="3371" y="3283"/>
                  </a:cubicBezTo>
                  <a:cubicBezTo>
                    <a:pt x="3424" y="3283"/>
                    <a:pt x="3476" y="3301"/>
                    <a:pt x="3529" y="3340"/>
                  </a:cubicBezTo>
                  <a:lnTo>
                    <a:pt x="3655" y="3403"/>
                  </a:lnTo>
                  <a:lnTo>
                    <a:pt x="4002" y="2805"/>
                  </a:lnTo>
                  <a:lnTo>
                    <a:pt x="3876" y="2742"/>
                  </a:lnTo>
                  <a:cubicBezTo>
                    <a:pt x="3781" y="2647"/>
                    <a:pt x="3687" y="2490"/>
                    <a:pt x="3750" y="2395"/>
                  </a:cubicBezTo>
                  <a:cubicBezTo>
                    <a:pt x="3781" y="2143"/>
                    <a:pt x="3781" y="1986"/>
                    <a:pt x="3750" y="1765"/>
                  </a:cubicBezTo>
                  <a:cubicBezTo>
                    <a:pt x="3687" y="1608"/>
                    <a:pt x="3781" y="1482"/>
                    <a:pt x="3876" y="1387"/>
                  </a:cubicBezTo>
                  <a:lnTo>
                    <a:pt x="4002" y="1324"/>
                  </a:lnTo>
                  <a:lnTo>
                    <a:pt x="3655" y="726"/>
                  </a:lnTo>
                  <a:lnTo>
                    <a:pt x="3529" y="820"/>
                  </a:lnTo>
                  <a:cubicBezTo>
                    <a:pt x="3477" y="846"/>
                    <a:pt x="3425" y="861"/>
                    <a:pt x="3373" y="861"/>
                  </a:cubicBezTo>
                  <a:cubicBezTo>
                    <a:pt x="3299" y="861"/>
                    <a:pt x="3225" y="831"/>
                    <a:pt x="3151" y="757"/>
                  </a:cubicBezTo>
                  <a:cubicBezTo>
                    <a:pt x="2994" y="600"/>
                    <a:pt x="2805" y="537"/>
                    <a:pt x="2584" y="442"/>
                  </a:cubicBezTo>
                  <a:cubicBezTo>
                    <a:pt x="2427" y="410"/>
                    <a:pt x="2364" y="253"/>
                    <a:pt x="2364" y="127"/>
                  </a:cubicBezTo>
                  <a:lnTo>
                    <a:pt x="2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534;p38">
              <a:extLst>
                <a:ext uri="{FF2B5EF4-FFF2-40B4-BE49-F238E27FC236}">
                  <a16:creationId xmlns:a16="http://schemas.microsoft.com/office/drawing/2014/main" id="{2F290C3F-E462-4C61-B7FD-A6F1BA84100D}"/>
                </a:ext>
              </a:extLst>
            </p:cNvPr>
            <p:cNvSpPr/>
            <p:nvPr/>
          </p:nvSpPr>
          <p:spPr>
            <a:xfrm>
              <a:off x="-48129100" y="36652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6" y="567"/>
                    <a:pt x="726" y="378"/>
                  </a:cubicBezTo>
                  <a:cubicBezTo>
                    <a:pt x="726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3007932"/>
              </p:ext>
            </p:extLst>
          </p:nvPr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C88F4AF-0495-4E3D-9320-A76D134D51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1415" y="1635021"/>
            <a:ext cx="3643976" cy="20201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990A10-A486-4EF4-977D-26244389D378}"/>
              </a:ext>
            </a:extLst>
          </p:cNvPr>
          <p:cNvSpPr txBox="1"/>
          <p:nvPr/>
        </p:nvSpPr>
        <p:spPr>
          <a:xfrm>
            <a:off x="1733367" y="3655207"/>
            <a:ext cx="3644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شکل 1- یک ماشین خودکار [27]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نیمکت آزمون (</a:t>
            </a:r>
            <a:r>
              <a:rPr lang="en-US" dirty="0">
                <a:cs typeface="B Nazanin" panose="00000400000000000000" pitchFamily="2" charset="-78"/>
              </a:rPr>
              <a:t>Testbench</a:t>
            </a:r>
            <a:r>
              <a:rPr lang="fa-IR" sz="2800" dirty="0">
                <a:cs typeface="B Nazanin" panose="00000400000000000000" pitchFamily="2" charset="-78"/>
              </a:rPr>
              <a:t>)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r" rtl="1">
              <a:spcAft>
                <a:spcPts val="600"/>
              </a:spcAft>
              <a:buNone/>
            </a:pPr>
            <a:endParaRPr lang="fa-IR" sz="1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30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CF493BC-8EB7-4A2E-A338-A22C72B595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5700" y="1401100"/>
            <a:ext cx="4762500" cy="2676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0FACF2-6ED9-4BBC-8032-B04A178C106F}"/>
              </a:ext>
            </a:extLst>
          </p:cNvPr>
          <p:cNvSpPr txBox="1"/>
          <p:nvPr/>
        </p:nvSpPr>
        <p:spPr>
          <a:xfrm>
            <a:off x="2435699" y="4117710"/>
            <a:ext cx="4762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شکل 10- خروجی فیلتر تشخیص لبه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1241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نیمکت آزمون (</a:t>
            </a:r>
            <a:r>
              <a:rPr lang="en-US" dirty="0">
                <a:cs typeface="B Nazanin" panose="00000400000000000000" pitchFamily="2" charset="-78"/>
              </a:rPr>
              <a:t>Testbench</a:t>
            </a:r>
            <a:r>
              <a:rPr lang="fa-IR" sz="2800" dirty="0">
                <a:cs typeface="B Nazanin" panose="00000400000000000000" pitchFamily="2" charset="-78"/>
              </a:rPr>
              <a:t>)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r" rtl="1">
              <a:spcAft>
                <a:spcPts val="600"/>
              </a:spcAft>
              <a:buNone/>
            </a:pPr>
            <a:endParaRPr lang="fa-IR" sz="1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31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D0FACF2-6ED9-4BBC-8032-B04A178C106F}"/>
              </a:ext>
            </a:extLst>
          </p:cNvPr>
          <p:cNvSpPr txBox="1"/>
          <p:nvPr/>
        </p:nvSpPr>
        <p:spPr>
          <a:xfrm>
            <a:off x="2435699" y="4117710"/>
            <a:ext cx="4762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شکل 11- خروجی فیلتر </a:t>
            </a:r>
            <a:r>
              <a:rPr lang="fa-IR" sz="1200" dirty="0" err="1">
                <a:solidFill>
                  <a:schemeClr val="accent5"/>
                </a:solidFill>
                <a:cs typeface="B Nazanin" panose="00000400000000000000" pitchFamily="2" charset="-78"/>
              </a:rPr>
              <a:t>منبت‌کاری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A7825-A008-485B-8626-6311587BC7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5699" y="1415826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01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نیمکت آزمون (</a:t>
            </a:r>
            <a:r>
              <a:rPr lang="en-US" dirty="0">
                <a:cs typeface="B Nazanin" panose="00000400000000000000" pitchFamily="2" charset="-78"/>
              </a:rPr>
              <a:t>Testbench</a:t>
            </a:r>
            <a:r>
              <a:rPr lang="fa-IR" sz="2800" dirty="0">
                <a:cs typeface="B Nazanin" panose="00000400000000000000" pitchFamily="2" charset="-78"/>
              </a:rPr>
              <a:t>)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r" rtl="1">
              <a:spcAft>
                <a:spcPts val="600"/>
              </a:spcAft>
              <a:buNone/>
            </a:pPr>
            <a:endParaRPr lang="fa-IR" sz="1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32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D0FACF2-6ED9-4BBC-8032-B04A178C106F}"/>
              </a:ext>
            </a:extLst>
          </p:cNvPr>
          <p:cNvSpPr txBox="1"/>
          <p:nvPr/>
        </p:nvSpPr>
        <p:spPr>
          <a:xfrm>
            <a:off x="2435699" y="4117710"/>
            <a:ext cx="4762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شکل 12- خروجی فیلتر شفافیت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D82C1-D901-41E3-A427-B01D0485D3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5699" y="1419919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79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کد معادل </a:t>
            </a:r>
            <a:r>
              <a:rPr lang="fa-IR" sz="2800" dirty="0" err="1">
                <a:cs typeface="B Nazanin" panose="00000400000000000000" pitchFamily="2" charset="-78"/>
              </a:rPr>
              <a:t>نرم‌افزاری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استفاده از </a:t>
            </a:r>
            <a:r>
              <a:rPr lang="en-US" sz="1600" dirty="0">
                <a:cs typeface="B Nazanin" panose="00000400000000000000" pitchFamily="2" charset="-78"/>
              </a:rPr>
              <a:t>Visual Studio</a:t>
            </a:r>
            <a:r>
              <a:rPr lang="fa-IR" sz="1800" dirty="0">
                <a:cs typeface="B Nazanin" panose="00000400000000000000" pitchFamily="2" charset="-78"/>
              </a:rPr>
              <a:t> به زبان </a:t>
            </a:r>
            <a:r>
              <a:rPr lang="en-US" sz="1600" dirty="0">
                <a:cs typeface="B Nazanin" panose="00000400000000000000" pitchFamily="2" charset="-78"/>
              </a:rPr>
              <a:t>C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فریم‌ورک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en-US" sz="1600" dirty="0">
                <a:cs typeface="B Nazanin" panose="00000400000000000000" pitchFamily="2" charset="-78"/>
              </a:rPr>
              <a:t>OpenCV</a:t>
            </a:r>
            <a:endParaRPr lang="en-US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مقایسه‌ی</a:t>
            </a:r>
            <a:r>
              <a:rPr lang="fa-IR" sz="1800" dirty="0">
                <a:cs typeface="B Nazanin" panose="00000400000000000000" pitchFamily="2" charset="-78"/>
              </a:rPr>
              <a:t> 300 خروجی برای 100 عکس ورودی از </a:t>
            </a:r>
            <a:r>
              <a:rPr lang="en-US" sz="1600" dirty="0">
                <a:cs typeface="B Nazanin" panose="00000400000000000000" pitchFamily="2" charset="-78"/>
              </a:rPr>
              <a:t>MNIST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fa-IR" sz="1800" dirty="0">
                <a:cs typeface="B Nazanin" panose="00000400000000000000" pitchFamily="2" charset="-78"/>
              </a:rPr>
              <a:t>تا اینجا: اثبات صحت عملکرد </a:t>
            </a:r>
            <a:r>
              <a:rPr lang="fa-IR" sz="1800" dirty="0" err="1">
                <a:cs typeface="B Nazanin" panose="00000400000000000000" pitchFamily="2" charset="-78"/>
              </a:rPr>
              <a:t>شبیه‌سازی</a:t>
            </a:r>
            <a:r>
              <a:rPr lang="fa-IR" sz="1800" dirty="0">
                <a:cs typeface="B Nazanin" panose="00000400000000000000" pitchFamily="2" charset="-78"/>
              </a:rPr>
              <a:t> کد </a:t>
            </a:r>
            <a:r>
              <a:rPr lang="en-US" sz="1600" dirty="0">
                <a:cs typeface="B Nazanin" panose="00000400000000000000" pitchFamily="2" charset="-78"/>
              </a:rPr>
              <a:t>HLS</a:t>
            </a:r>
            <a:endParaRPr lang="fa-IR" sz="1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33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7328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 err="1">
                <a:cs typeface="B Nazanin" panose="00000400000000000000" pitchFamily="2" charset="-78"/>
              </a:rPr>
              <a:t>شبیه‌سازی</a:t>
            </a:r>
            <a:r>
              <a:rPr lang="fa-IR" sz="2800" dirty="0">
                <a:cs typeface="B Nazanin" panose="00000400000000000000" pitchFamily="2" charset="-78"/>
              </a:rPr>
              <a:t> توأم </a:t>
            </a:r>
            <a:r>
              <a:rPr lang="en-US" dirty="0">
                <a:cs typeface="B Nazanin" panose="00000400000000000000" pitchFamily="2" charset="-78"/>
              </a:rPr>
              <a:t>C</a:t>
            </a:r>
            <a:r>
              <a:rPr lang="fa-IR" sz="2800" dirty="0">
                <a:cs typeface="B Nazanin" panose="00000400000000000000" pitchFamily="2" charset="-78"/>
              </a:rPr>
              <a:t> و </a:t>
            </a:r>
            <a:r>
              <a:rPr lang="en-US" dirty="0">
                <a:cs typeface="B Nazanin" panose="00000400000000000000" pitchFamily="2" charset="-78"/>
              </a:rPr>
              <a:t>RTL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بعد از سنتز</a:t>
            </a: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سنجش صحت عملکرد خروجی مدار </a:t>
            </a:r>
            <a:r>
              <a:rPr lang="en-US" sz="1600" dirty="0">
                <a:cs typeface="B Nazanin" panose="00000400000000000000" pitchFamily="2" charset="-78"/>
              </a:rPr>
              <a:t>RTL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طبق روش شرکت </a:t>
            </a:r>
            <a:r>
              <a:rPr lang="en-US" sz="1600" dirty="0">
                <a:cs typeface="B Nazanin" panose="00000400000000000000" pitchFamily="2" charset="-78"/>
              </a:rPr>
              <a:t>Xilinx</a:t>
            </a:r>
            <a:r>
              <a:rPr lang="fa-IR" sz="1800" dirty="0">
                <a:cs typeface="B Nazanin" panose="00000400000000000000" pitchFamily="2" charset="-78"/>
              </a:rPr>
              <a:t>: مقایسه </a:t>
            </a:r>
            <a:r>
              <a:rPr lang="fa-IR" sz="1800" dirty="0" err="1">
                <a:cs typeface="B Nazanin" panose="00000400000000000000" pitchFamily="2" charset="-78"/>
              </a:rPr>
              <a:t>داده‌های</a:t>
            </a:r>
            <a:r>
              <a:rPr lang="fa-IR" sz="1800" dirty="0">
                <a:cs typeface="B Nazanin" panose="00000400000000000000" pitchFamily="2" charset="-78"/>
              </a:rPr>
              <a:t> طلایی با خروجی فراخوانی تابع </a:t>
            </a:r>
            <a:r>
              <a:rPr lang="en-US" sz="1600" dirty="0">
                <a:cs typeface="B Nazanin" panose="00000400000000000000" pitchFamily="2" charset="-78"/>
              </a:rPr>
              <a:t>HLS</a:t>
            </a:r>
          </a:p>
          <a:p>
            <a:pPr marL="742950" lvl="1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برگرداندن «صفر» در صورت یکسان بود و «یک» در صورت متفاوت بودن</a:t>
            </a: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fa-IR" sz="1800" dirty="0">
                <a:cs typeface="B Nazanin" panose="00000400000000000000" pitchFamily="2" charset="-78"/>
              </a:rPr>
              <a:t>اثبات صحت عملکرد </a:t>
            </a:r>
            <a:r>
              <a:rPr lang="en-US" sz="1600" dirty="0">
                <a:cs typeface="B Nazanin" panose="00000400000000000000" pitchFamily="2" charset="-78"/>
              </a:rPr>
              <a:t>RTL</a:t>
            </a:r>
            <a:r>
              <a:rPr lang="fa-IR" sz="1800" dirty="0">
                <a:cs typeface="B Nazanin" panose="00000400000000000000" pitchFamily="2" charset="-78"/>
              </a:rPr>
              <a:t> تولید شده پس از سنتز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34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62266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آزمایش بر روی برد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نیاز به یک طرح کامل </a:t>
            </a:r>
            <a:r>
              <a:rPr lang="en-US" sz="1600" dirty="0" err="1">
                <a:cs typeface="B Nazanin" panose="00000400000000000000" pitchFamily="2" charset="-78"/>
              </a:rPr>
              <a:t>Vivado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اندازه‌ی</a:t>
            </a:r>
            <a:r>
              <a:rPr lang="fa-IR" sz="1800" dirty="0">
                <a:cs typeface="B Nazanin" panose="00000400000000000000" pitchFamily="2" charset="-78"/>
              </a:rPr>
              <a:t> تصویر ورودی 10*10 و خروجی 5*5</a:t>
            </a: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قراردادن </a:t>
            </a:r>
            <a:r>
              <a:rPr lang="fa-IR" sz="1800" dirty="0" err="1">
                <a:cs typeface="B Nazanin" panose="00000400000000000000" pitchFamily="2" charset="-78"/>
              </a:rPr>
              <a:t>ماتریس</a:t>
            </a:r>
            <a:r>
              <a:rPr lang="fa-IR" sz="1800" dirty="0">
                <a:cs typeface="B Nazanin" panose="00000400000000000000" pitchFamily="2" charset="-78"/>
              </a:rPr>
              <a:t> تصویر ورودی در یک فایل </a:t>
            </a:r>
            <a:r>
              <a:rPr lang="fa-IR" sz="1800" dirty="0" err="1">
                <a:cs typeface="B Nazanin" panose="00000400000000000000" pitchFamily="2" charset="-78"/>
              </a:rPr>
              <a:t>سرآیند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خواندن </a:t>
            </a:r>
            <a:r>
              <a:rPr lang="fa-IR" sz="1800" dirty="0" err="1">
                <a:cs typeface="B Nazanin" panose="00000400000000000000" pitchFamily="2" charset="-78"/>
              </a:rPr>
              <a:t>خروجی‌ها</a:t>
            </a:r>
            <a:r>
              <a:rPr lang="fa-IR" sz="1800" dirty="0">
                <a:cs typeface="B Nazanin" panose="00000400000000000000" pitchFamily="2" charset="-78"/>
              </a:rPr>
              <a:t> با </a:t>
            </a:r>
            <a:r>
              <a:rPr lang="fa-IR" sz="1800" dirty="0" err="1">
                <a:cs typeface="B Nazanin" panose="00000400000000000000" pitchFamily="2" charset="-78"/>
              </a:rPr>
              <a:t>ماژول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اشکال‌زدایی</a:t>
            </a:r>
            <a:r>
              <a:rPr lang="fa-IR" sz="1800" dirty="0">
                <a:cs typeface="B Nazanin" panose="00000400000000000000" pitchFamily="2" charset="-78"/>
              </a:rPr>
              <a:t>: </a:t>
            </a:r>
            <a:r>
              <a:rPr lang="fa-IR" sz="1600" dirty="0">
                <a:cs typeface="B Nazanin" panose="00000400000000000000" pitchFamily="2" charset="-78"/>
              </a:rPr>
              <a:t>قرار دادن </a:t>
            </a:r>
            <a:r>
              <a:rPr lang="en-US" sz="1400" dirty="0">
                <a:cs typeface="B Nazanin" panose="00000400000000000000" pitchFamily="2" charset="-78"/>
              </a:rPr>
              <a:t>probe</a:t>
            </a:r>
            <a:r>
              <a:rPr lang="fa-IR" sz="1600" dirty="0">
                <a:cs typeface="B Nazanin" panose="00000400000000000000" pitchFamily="2" charset="-78"/>
              </a:rPr>
              <a:t> روی درگاه </a:t>
            </a:r>
            <a:r>
              <a:rPr lang="en-US" sz="1400" dirty="0">
                <a:cs typeface="B Nazanin" panose="00000400000000000000" pitchFamily="2" charset="-78"/>
              </a:rPr>
              <a:t>AXI</a:t>
            </a:r>
            <a:r>
              <a:rPr lang="fa-IR" sz="1600" dirty="0">
                <a:cs typeface="B Nazanin" panose="00000400000000000000" pitchFamily="2" charset="-78"/>
              </a:rPr>
              <a:t> خروجی </a:t>
            </a:r>
            <a:r>
              <a:rPr lang="en-US" sz="1400" dirty="0">
                <a:cs typeface="B Nazanin" panose="00000400000000000000" pitchFamily="2" charset="-78"/>
              </a:rPr>
              <a:t>IP Core</a:t>
            </a: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فعال‌سازی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en-US" sz="1600" dirty="0">
                <a:cs typeface="B Nazanin" panose="00000400000000000000" pitchFamily="2" charset="-78"/>
              </a:rPr>
              <a:t>IP Core</a:t>
            </a:r>
            <a:r>
              <a:rPr lang="fa-IR" sz="1800" dirty="0">
                <a:cs typeface="B Nazanin" panose="00000400000000000000" pitchFamily="2" charset="-78"/>
              </a:rPr>
              <a:t> به کمک </a:t>
            </a:r>
            <a:r>
              <a:rPr lang="fa-IR" sz="1800" dirty="0" err="1">
                <a:cs typeface="B Nazanin" panose="00000400000000000000" pitchFamily="2" charset="-78"/>
              </a:rPr>
              <a:t>پردازنده‌ی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en-US" sz="1600" dirty="0">
                <a:cs typeface="B Nazanin" panose="00000400000000000000" pitchFamily="2" charset="-78"/>
              </a:rPr>
              <a:t>ZYNQ</a:t>
            </a: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35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02459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طرح کامل در </a:t>
            </a:r>
            <a:r>
              <a:rPr lang="en-US" dirty="0" err="1">
                <a:cs typeface="B Nazanin" panose="00000400000000000000" pitchFamily="2" charset="-78"/>
              </a:rPr>
              <a:t>Vivado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36</a:t>
            </a:fld>
            <a:endParaRPr lang="en-GB" dirty="0"/>
          </a:p>
        </p:txBody>
      </p:sp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B125B-CF98-4E18-9A06-5C16C0EF3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C6C699-0EED-4424-9750-2BE6A30EE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73" y="1037827"/>
            <a:ext cx="6976254" cy="37119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AE65C8-A553-40EE-93D9-F01439FEA7CE}"/>
              </a:ext>
            </a:extLst>
          </p:cNvPr>
          <p:cNvSpPr txBox="1"/>
          <p:nvPr/>
        </p:nvSpPr>
        <p:spPr>
          <a:xfrm>
            <a:off x="0" y="4242815"/>
            <a:ext cx="113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شکل 13- طرح کامل </a:t>
            </a:r>
            <a:r>
              <a:rPr lang="en-US" sz="1100" dirty="0" err="1">
                <a:solidFill>
                  <a:schemeClr val="accent5"/>
                </a:solidFill>
                <a:cs typeface="B Nazanin" panose="00000400000000000000" pitchFamily="2" charset="-78"/>
              </a:rPr>
              <a:t>Vivado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6041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آزمایش بر روی برد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ساخت </a:t>
            </a:r>
            <a:r>
              <a:rPr lang="en-US" sz="1600" dirty="0">
                <a:cs typeface="B Nazanin" panose="00000400000000000000" pitchFamily="2" charset="-78"/>
              </a:rPr>
              <a:t>HDL Wrapper</a:t>
            </a:r>
            <a:r>
              <a:rPr lang="fa-IR" sz="1800" dirty="0">
                <a:cs typeface="B Nazanin" panose="00000400000000000000" pitchFamily="2" charset="-78"/>
              </a:rPr>
              <a:t>: نگاشت </a:t>
            </a:r>
            <a:r>
              <a:rPr lang="fa-IR" sz="1800" dirty="0" err="1">
                <a:cs typeface="B Nazanin" panose="00000400000000000000" pitchFamily="2" charset="-78"/>
              </a:rPr>
              <a:t>پین‌های</a:t>
            </a:r>
            <a:r>
              <a:rPr lang="fa-IR" sz="1800" dirty="0">
                <a:cs typeface="B Nazanin" panose="00000400000000000000" pitchFamily="2" charset="-78"/>
              </a:rPr>
              <a:t> طرح روی برد</a:t>
            </a: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سنتز، </a:t>
            </a:r>
            <a:r>
              <a:rPr lang="fa-IR" sz="1800" dirty="0" err="1">
                <a:cs typeface="B Nazanin" panose="00000400000000000000" pitchFamily="2" charset="-78"/>
              </a:rPr>
              <a:t>پیاده‌سازی</a:t>
            </a:r>
            <a:r>
              <a:rPr lang="fa-IR" sz="1800" dirty="0">
                <a:cs typeface="B Nazanin" panose="00000400000000000000" pitchFamily="2" charset="-78"/>
              </a:rPr>
              <a:t>، ساخت </a:t>
            </a:r>
            <a:r>
              <a:rPr lang="fa-IR" sz="1800" dirty="0" err="1">
                <a:cs typeface="B Nazanin" panose="00000400000000000000" pitchFamily="2" charset="-78"/>
              </a:rPr>
              <a:t>بیت‌استریم</a:t>
            </a:r>
            <a:r>
              <a:rPr lang="fa-IR" sz="1800" dirty="0">
                <a:cs typeface="B Nazanin" panose="00000400000000000000" pitchFamily="2" charset="-78"/>
              </a:rPr>
              <a:t> و </a:t>
            </a:r>
            <a:r>
              <a:rPr lang="en-US" sz="1600" dirty="0">
                <a:cs typeface="B Nazanin" panose="00000400000000000000" pitchFamily="2" charset="-78"/>
              </a:rPr>
              <a:t>export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سخت‌افزار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ایجاد </a:t>
            </a:r>
            <a:r>
              <a:rPr lang="fa-IR" sz="1800" dirty="0" err="1">
                <a:cs typeface="B Nazanin" panose="00000400000000000000" pitchFamily="2" charset="-78"/>
              </a:rPr>
              <a:t>برنامه‌ی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en-US" sz="1600" dirty="0">
                <a:cs typeface="B Nazanin" panose="00000400000000000000" pitchFamily="2" charset="-78"/>
              </a:rPr>
              <a:t>Xilinx SDK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راه‌اندازی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ماژول</a:t>
            </a:r>
            <a:r>
              <a:rPr lang="fa-IR" sz="1800" dirty="0">
                <a:cs typeface="B Nazanin" panose="00000400000000000000" pitchFamily="2" charset="-78"/>
              </a:rPr>
              <a:t> به کمک توابع تولید شده در </a:t>
            </a:r>
            <a:r>
              <a:rPr lang="en-US" sz="1600" dirty="0">
                <a:cs typeface="B Nazanin" panose="00000400000000000000" pitchFamily="2" charset="-78"/>
              </a:rPr>
              <a:t>board support package</a:t>
            </a:r>
            <a:endParaRPr lang="en-US" sz="14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تنظیمات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en-US" sz="1600" dirty="0">
                <a:cs typeface="B Nazanin" panose="00000400000000000000" pitchFamily="2" charset="-78"/>
              </a:rPr>
              <a:t>capture</a:t>
            </a:r>
            <a:r>
              <a:rPr lang="fa-IR" sz="1800" dirty="0">
                <a:cs typeface="B Nazanin" panose="00000400000000000000" pitchFamily="2" charset="-78"/>
              </a:rPr>
              <a:t> در </a:t>
            </a:r>
            <a:r>
              <a:rPr lang="fa-IR" sz="1800" dirty="0" err="1">
                <a:cs typeface="B Nazanin" panose="00000400000000000000" pitchFamily="2" charset="-78"/>
              </a:rPr>
              <a:t>ماژول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اشکال‌زدایی</a:t>
            </a: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37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2721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اجرا بر روی برد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38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79314B3-C8A5-4A22-9B08-5A03D09B84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3556" y="1588247"/>
            <a:ext cx="4786788" cy="23431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5E48D0-3F12-4221-9BAB-D88E1EF6C3CD}"/>
              </a:ext>
            </a:extLst>
          </p:cNvPr>
          <p:cNvSpPr txBox="1"/>
          <p:nvPr/>
        </p:nvSpPr>
        <p:spPr>
          <a:xfrm>
            <a:off x="2423554" y="3960840"/>
            <a:ext cx="4786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 err="1">
                <a:solidFill>
                  <a:schemeClr val="accent5"/>
                </a:solidFill>
                <a:cs typeface="B Nazanin" panose="00000400000000000000" pitchFamily="2" charset="-78"/>
              </a:rPr>
              <a:t>ماتریس</a:t>
            </a:r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 تصویر ورودی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30739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اجرا بر روی برد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777240" y="2834640"/>
            <a:ext cx="7549591" cy="16079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600" dirty="0">
                <a:cs typeface="B Nazanin" panose="00000400000000000000" pitchFamily="2" charset="-78"/>
              </a:rPr>
              <a:t>مقادیر قرارگرفته روی درگاه تشخیص لبه: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00000000, 00, 000b27, 1a00, 0c00, 544d10, ff, 900000ff, ffff2eff, ff</a:t>
            </a:r>
            <a:endParaRPr lang="fa-IR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0,0,0,0,0,0,11,39,26,0,12,0,84,77,16,255,144,0,0,255,255,255,46,255,255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39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C5E48D0-3F12-4221-9BAB-D88E1EF6C3CD}"/>
              </a:ext>
            </a:extLst>
          </p:cNvPr>
          <p:cNvSpPr txBox="1"/>
          <p:nvPr/>
        </p:nvSpPr>
        <p:spPr>
          <a:xfrm>
            <a:off x="3281910" y="2472280"/>
            <a:ext cx="2538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خروجی مورد انتظار تشخیص لبه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0292A8-8765-4785-9743-4D3D4632A6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693" y="1321741"/>
            <a:ext cx="2538448" cy="11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9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مقدمه و انگیزه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روش‌ها</a:t>
            </a:r>
            <a:endParaRPr lang="fa-IR" sz="1800" dirty="0">
              <a:cs typeface="B Nazanin" panose="00000400000000000000" pitchFamily="2" charset="-78"/>
            </a:endParaRPr>
          </a:p>
          <a:p>
            <a:pPr marL="742950" lvl="1" indent="-285750" algn="r" rt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a-IR" sz="1600" dirty="0" err="1">
                <a:cs typeface="B Nazanin" panose="00000400000000000000" pitchFamily="2" charset="-78"/>
              </a:rPr>
              <a:t>الگوریتم‌های</a:t>
            </a:r>
            <a:r>
              <a:rPr lang="fa-IR" sz="1600" dirty="0">
                <a:cs typeface="B Nazanin" panose="00000400000000000000" pitchFamily="2" charset="-78"/>
              </a:rPr>
              <a:t> از پیش مشخص شده</a:t>
            </a:r>
          </a:p>
          <a:p>
            <a:pPr marL="742950" lvl="1" indent="-285750" algn="r" rt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یادگیری ماشین</a:t>
            </a:r>
          </a:p>
          <a:p>
            <a:pPr marL="742950" lvl="1" indent="-285750" algn="r" rt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a-IR" sz="1600" dirty="0" err="1">
                <a:cs typeface="B Nazanin" panose="00000400000000000000" pitchFamily="2" charset="-78"/>
              </a:rPr>
              <a:t>پلتفورم‌های</a:t>
            </a:r>
            <a:r>
              <a:rPr lang="fa-IR" sz="1600" dirty="0">
                <a:cs typeface="B Nazanin" panose="00000400000000000000" pitchFamily="2" charset="-78"/>
              </a:rPr>
              <a:t> قدرتمند با کارایی بالا</a:t>
            </a:r>
          </a:p>
          <a:p>
            <a:pPr marL="742950" lvl="1" indent="-285750" algn="r" rt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حجم زیاد داده</a:t>
            </a:r>
          </a:p>
          <a:p>
            <a:pPr marL="742950" lvl="1" indent="-285750" algn="r" rtl="1">
              <a:spcAft>
                <a:spcPts val="1600"/>
              </a:spcAft>
              <a:buFont typeface="Wingdings" panose="05000000000000000000" pitchFamily="2" charset="2"/>
              <a:buChar char="§"/>
            </a:pPr>
            <a:endParaRPr lang="en-GB" sz="1600" dirty="0">
              <a:cs typeface="B Nazanin" panose="00000400000000000000" pitchFamily="2" charset="-78"/>
            </a:endParaRPr>
          </a:p>
        </p:txBody>
      </p:sp>
      <p:grpSp>
        <p:nvGrpSpPr>
          <p:cNvPr id="4" name="Google Shape;5531;p38">
            <a:extLst>
              <a:ext uri="{FF2B5EF4-FFF2-40B4-BE49-F238E27FC236}">
                <a16:creationId xmlns:a16="http://schemas.microsoft.com/office/drawing/2014/main" id="{8CC2AA20-5C93-4755-A5A3-9AA56E60F473}"/>
              </a:ext>
            </a:extLst>
          </p:cNvPr>
          <p:cNvGrpSpPr/>
          <p:nvPr/>
        </p:nvGrpSpPr>
        <p:grpSpPr>
          <a:xfrm>
            <a:off x="8336400" y="503328"/>
            <a:ext cx="329184" cy="347472"/>
            <a:chOff x="-48233050" y="3569725"/>
            <a:chExt cx="252050" cy="299475"/>
          </a:xfrm>
        </p:grpSpPr>
        <p:sp>
          <p:nvSpPr>
            <p:cNvPr id="5" name="Google Shape;5532;p38">
              <a:extLst>
                <a:ext uri="{FF2B5EF4-FFF2-40B4-BE49-F238E27FC236}">
                  <a16:creationId xmlns:a16="http://schemas.microsoft.com/office/drawing/2014/main" id="{171F40AB-2A09-4DA8-9C4D-7C20F903BB1C}"/>
                </a:ext>
              </a:extLst>
            </p:cNvPr>
            <p:cNvSpPr/>
            <p:nvPr/>
          </p:nvSpPr>
          <p:spPr>
            <a:xfrm>
              <a:off x="-48233050" y="3569725"/>
              <a:ext cx="252050" cy="299475"/>
            </a:xfrm>
            <a:custGeom>
              <a:avLst/>
              <a:gdLst/>
              <a:ahLst/>
              <a:cxnLst/>
              <a:rect l="l" t="t" r="r" b="b"/>
              <a:pathLst>
                <a:path w="10082" h="11979" extrusionOk="0">
                  <a:moveTo>
                    <a:pt x="5230" y="1393"/>
                  </a:moveTo>
                  <a:cubicBezTo>
                    <a:pt x="5419" y="1393"/>
                    <a:pt x="5577" y="1551"/>
                    <a:pt x="5577" y="1740"/>
                  </a:cubicBezTo>
                  <a:lnTo>
                    <a:pt x="5577" y="1960"/>
                  </a:lnTo>
                  <a:cubicBezTo>
                    <a:pt x="5703" y="2023"/>
                    <a:pt x="5829" y="2086"/>
                    <a:pt x="5923" y="2181"/>
                  </a:cubicBezTo>
                  <a:lnTo>
                    <a:pt x="6144" y="2055"/>
                  </a:lnTo>
                  <a:cubicBezTo>
                    <a:pt x="6194" y="2025"/>
                    <a:pt x="6251" y="2011"/>
                    <a:pt x="6308" y="2011"/>
                  </a:cubicBezTo>
                  <a:cubicBezTo>
                    <a:pt x="6430" y="2011"/>
                    <a:pt x="6552" y="2074"/>
                    <a:pt x="6616" y="2181"/>
                  </a:cubicBezTo>
                  <a:lnTo>
                    <a:pt x="7309" y="3410"/>
                  </a:lnTo>
                  <a:cubicBezTo>
                    <a:pt x="7467" y="3725"/>
                    <a:pt x="7246" y="3819"/>
                    <a:pt x="6963" y="3977"/>
                  </a:cubicBezTo>
                  <a:lnTo>
                    <a:pt x="6963" y="4386"/>
                  </a:lnTo>
                  <a:cubicBezTo>
                    <a:pt x="7246" y="4544"/>
                    <a:pt x="7467" y="4670"/>
                    <a:pt x="7309" y="4985"/>
                  </a:cubicBezTo>
                  <a:lnTo>
                    <a:pt x="6616" y="6182"/>
                  </a:lnTo>
                  <a:cubicBezTo>
                    <a:pt x="6531" y="6289"/>
                    <a:pt x="6417" y="6366"/>
                    <a:pt x="6303" y="6366"/>
                  </a:cubicBezTo>
                  <a:cubicBezTo>
                    <a:pt x="6249" y="6366"/>
                    <a:pt x="6195" y="6349"/>
                    <a:pt x="6144" y="6308"/>
                  </a:cubicBezTo>
                  <a:lnTo>
                    <a:pt x="5923" y="6182"/>
                  </a:lnTo>
                  <a:cubicBezTo>
                    <a:pt x="5829" y="6277"/>
                    <a:pt x="5703" y="6340"/>
                    <a:pt x="5577" y="6403"/>
                  </a:cubicBezTo>
                  <a:lnTo>
                    <a:pt x="5577" y="6623"/>
                  </a:lnTo>
                  <a:cubicBezTo>
                    <a:pt x="5577" y="6812"/>
                    <a:pt x="5419" y="6970"/>
                    <a:pt x="5230" y="6970"/>
                  </a:cubicBezTo>
                  <a:lnTo>
                    <a:pt x="3812" y="6970"/>
                  </a:lnTo>
                  <a:cubicBezTo>
                    <a:pt x="3623" y="6970"/>
                    <a:pt x="3466" y="6812"/>
                    <a:pt x="3466" y="6623"/>
                  </a:cubicBezTo>
                  <a:lnTo>
                    <a:pt x="3466" y="6403"/>
                  </a:lnTo>
                  <a:cubicBezTo>
                    <a:pt x="3340" y="6340"/>
                    <a:pt x="3214" y="6277"/>
                    <a:pt x="3119" y="6182"/>
                  </a:cubicBezTo>
                  <a:lnTo>
                    <a:pt x="2899" y="6308"/>
                  </a:lnTo>
                  <a:cubicBezTo>
                    <a:pt x="2848" y="6338"/>
                    <a:pt x="2791" y="6352"/>
                    <a:pt x="2734" y="6352"/>
                  </a:cubicBezTo>
                  <a:cubicBezTo>
                    <a:pt x="2613" y="6352"/>
                    <a:pt x="2490" y="6289"/>
                    <a:pt x="2426" y="6182"/>
                  </a:cubicBezTo>
                  <a:lnTo>
                    <a:pt x="1733" y="4985"/>
                  </a:lnTo>
                  <a:cubicBezTo>
                    <a:pt x="1638" y="4827"/>
                    <a:pt x="1670" y="4575"/>
                    <a:pt x="1859" y="4512"/>
                  </a:cubicBezTo>
                  <a:lnTo>
                    <a:pt x="2048" y="4386"/>
                  </a:lnTo>
                  <a:lnTo>
                    <a:pt x="2048" y="3977"/>
                  </a:lnTo>
                  <a:lnTo>
                    <a:pt x="1859" y="3882"/>
                  </a:lnTo>
                  <a:cubicBezTo>
                    <a:pt x="1702" y="3788"/>
                    <a:pt x="1607" y="3536"/>
                    <a:pt x="1733" y="3410"/>
                  </a:cubicBezTo>
                  <a:lnTo>
                    <a:pt x="2426" y="2181"/>
                  </a:lnTo>
                  <a:cubicBezTo>
                    <a:pt x="2490" y="2074"/>
                    <a:pt x="2612" y="1997"/>
                    <a:pt x="2733" y="1997"/>
                  </a:cubicBezTo>
                  <a:cubicBezTo>
                    <a:pt x="2790" y="1997"/>
                    <a:pt x="2848" y="2014"/>
                    <a:pt x="2899" y="2055"/>
                  </a:cubicBezTo>
                  <a:lnTo>
                    <a:pt x="3119" y="2181"/>
                  </a:lnTo>
                  <a:cubicBezTo>
                    <a:pt x="3214" y="2086"/>
                    <a:pt x="3340" y="2023"/>
                    <a:pt x="3466" y="1960"/>
                  </a:cubicBezTo>
                  <a:lnTo>
                    <a:pt x="3466" y="1740"/>
                  </a:lnTo>
                  <a:cubicBezTo>
                    <a:pt x="3466" y="1551"/>
                    <a:pt x="3623" y="1393"/>
                    <a:pt x="3812" y="1393"/>
                  </a:cubicBezTo>
                  <a:close/>
                  <a:moveTo>
                    <a:pt x="4547" y="0"/>
                  </a:moveTo>
                  <a:cubicBezTo>
                    <a:pt x="3499" y="0"/>
                    <a:pt x="2484" y="337"/>
                    <a:pt x="1670" y="984"/>
                  </a:cubicBezTo>
                  <a:cubicBezTo>
                    <a:pt x="630" y="1866"/>
                    <a:pt x="0" y="3158"/>
                    <a:pt x="0" y="4544"/>
                  </a:cubicBezTo>
                  <a:cubicBezTo>
                    <a:pt x="0" y="5804"/>
                    <a:pt x="504" y="6970"/>
                    <a:pt x="1418" y="7852"/>
                  </a:cubicBezTo>
                  <a:lnTo>
                    <a:pt x="1418" y="11632"/>
                  </a:lnTo>
                  <a:cubicBezTo>
                    <a:pt x="1418" y="11821"/>
                    <a:pt x="1575" y="11979"/>
                    <a:pt x="1765" y="11979"/>
                  </a:cubicBezTo>
                  <a:lnTo>
                    <a:pt x="5986" y="11979"/>
                  </a:lnTo>
                  <a:cubicBezTo>
                    <a:pt x="6175" y="11979"/>
                    <a:pt x="6333" y="11821"/>
                    <a:pt x="6333" y="11632"/>
                  </a:cubicBezTo>
                  <a:lnTo>
                    <a:pt x="6333" y="10530"/>
                  </a:lnTo>
                  <a:lnTo>
                    <a:pt x="8097" y="10530"/>
                  </a:lnTo>
                  <a:cubicBezTo>
                    <a:pt x="8286" y="10530"/>
                    <a:pt x="8444" y="10372"/>
                    <a:pt x="8444" y="10183"/>
                  </a:cubicBezTo>
                  <a:lnTo>
                    <a:pt x="8444" y="8387"/>
                  </a:lnTo>
                  <a:lnTo>
                    <a:pt x="9042" y="8387"/>
                  </a:lnTo>
                  <a:cubicBezTo>
                    <a:pt x="9389" y="8387"/>
                    <a:pt x="9767" y="8198"/>
                    <a:pt x="9956" y="7883"/>
                  </a:cubicBezTo>
                  <a:cubicBezTo>
                    <a:pt x="10082" y="7568"/>
                    <a:pt x="10082" y="7190"/>
                    <a:pt x="9924" y="6875"/>
                  </a:cubicBezTo>
                  <a:lnTo>
                    <a:pt x="9042" y="5237"/>
                  </a:lnTo>
                  <a:cubicBezTo>
                    <a:pt x="9137" y="4701"/>
                    <a:pt x="9137" y="4134"/>
                    <a:pt x="9011" y="3599"/>
                  </a:cubicBezTo>
                  <a:cubicBezTo>
                    <a:pt x="8664" y="1866"/>
                    <a:pt x="7246" y="480"/>
                    <a:pt x="5545" y="102"/>
                  </a:cubicBezTo>
                  <a:cubicBezTo>
                    <a:pt x="5213" y="34"/>
                    <a:pt x="4878" y="0"/>
                    <a:pt x="45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533;p38">
              <a:extLst>
                <a:ext uri="{FF2B5EF4-FFF2-40B4-BE49-F238E27FC236}">
                  <a16:creationId xmlns:a16="http://schemas.microsoft.com/office/drawing/2014/main" id="{53BED77C-6323-4020-9D77-492FB0F4819E}"/>
                </a:ext>
              </a:extLst>
            </p:cNvPr>
            <p:cNvSpPr/>
            <p:nvPr/>
          </p:nvSpPr>
          <p:spPr>
            <a:xfrm>
              <a:off x="-48170050" y="3622650"/>
              <a:ext cx="100050" cy="103225"/>
            </a:xfrm>
            <a:custGeom>
              <a:avLst/>
              <a:gdLst/>
              <a:ahLst/>
              <a:cxnLst/>
              <a:rect l="l" t="t" r="r" b="b"/>
              <a:pathLst>
                <a:path w="4002" h="4129" extrusionOk="0">
                  <a:moveTo>
                    <a:pt x="1985" y="1009"/>
                  </a:moveTo>
                  <a:cubicBezTo>
                    <a:pt x="2584" y="1009"/>
                    <a:pt x="3057" y="1482"/>
                    <a:pt x="3057" y="2080"/>
                  </a:cubicBezTo>
                  <a:cubicBezTo>
                    <a:pt x="3057" y="2647"/>
                    <a:pt x="2584" y="3120"/>
                    <a:pt x="1985" y="3120"/>
                  </a:cubicBezTo>
                  <a:cubicBezTo>
                    <a:pt x="1418" y="3120"/>
                    <a:pt x="946" y="2647"/>
                    <a:pt x="946" y="2080"/>
                  </a:cubicBezTo>
                  <a:cubicBezTo>
                    <a:pt x="946" y="1482"/>
                    <a:pt x="1418" y="1009"/>
                    <a:pt x="1985" y="1009"/>
                  </a:cubicBezTo>
                  <a:close/>
                  <a:moveTo>
                    <a:pt x="1639" y="1"/>
                  </a:moveTo>
                  <a:lnTo>
                    <a:pt x="1639" y="127"/>
                  </a:lnTo>
                  <a:cubicBezTo>
                    <a:pt x="1639" y="284"/>
                    <a:pt x="1576" y="410"/>
                    <a:pt x="1418" y="442"/>
                  </a:cubicBezTo>
                  <a:cubicBezTo>
                    <a:pt x="1198" y="537"/>
                    <a:pt x="1009" y="631"/>
                    <a:pt x="851" y="757"/>
                  </a:cubicBezTo>
                  <a:cubicBezTo>
                    <a:pt x="770" y="818"/>
                    <a:pt x="689" y="853"/>
                    <a:pt x="607" y="853"/>
                  </a:cubicBezTo>
                  <a:cubicBezTo>
                    <a:pt x="562" y="853"/>
                    <a:pt x="518" y="842"/>
                    <a:pt x="473" y="820"/>
                  </a:cubicBezTo>
                  <a:lnTo>
                    <a:pt x="347" y="726"/>
                  </a:lnTo>
                  <a:lnTo>
                    <a:pt x="1" y="1324"/>
                  </a:lnTo>
                  <a:lnTo>
                    <a:pt x="127" y="1387"/>
                  </a:lnTo>
                  <a:cubicBezTo>
                    <a:pt x="221" y="1482"/>
                    <a:pt x="316" y="1639"/>
                    <a:pt x="253" y="1765"/>
                  </a:cubicBezTo>
                  <a:cubicBezTo>
                    <a:pt x="221" y="1986"/>
                    <a:pt x="221" y="2143"/>
                    <a:pt x="253" y="2395"/>
                  </a:cubicBezTo>
                  <a:cubicBezTo>
                    <a:pt x="316" y="2553"/>
                    <a:pt x="221" y="2647"/>
                    <a:pt x="127" y="2742"/>
                  </a:cubicBezTo>
                  <a:lnTo>
                    <a:pt x="1" y="2805"/>
                  </a:lnTo>
                  <a:lnTo>
                    <a:pt x="347" y="3403"/>
                  </a:lnTo>
                  <a:lnTo>
                    <a:pt x="473" y="3340"/>
                  </a:lnTo>
                  <a:cubicBezTo>
                    <a:pt x="532" y="3297"/>
                    <a:pt x="590" y="3273"/>
                    <a:pt x="649" y="3273"/>
                  </a:cubicBezTo>
                  <a:cubicBezTo>
                    <a:pt x="716" y="3273"/>
                    <a:pt x="784" y="3304"/>
                    <a:pt x="851" y="3372"/>
                  </a:cubicBezTo>
                  <a:cubicBezTo>
                    <a:pt x="1009" y="3529"/>
                    <a:pt x="1198" y="3592"/>
                    <a:pt x="1418" y="3687"/>
                  </a:cubicBezTo>
                  <a:cubicBezTo>
                    <a:pt x="1576" y="3718"/>
                    <a:pt x="1639" y="3876"/>
                    <a:pt x="1639" y="4002"/>
                  </a:cubicBezTo>
                  <a:lnTo>
                    <a:pt x="1639" y="4128"/>
                  </a:lnTo>
                  <a:lnTo>
                    <a:pt x="2364" y="4128"/>
                  </a:lnTo>
                  <a:lnTo>
                    <a:pt x="2364" y="4002"/>
                  </a:lnTo>
                  <a:cubicBezTo>
                    <a:pt x="2364" y="3845"/>
                    <a:pt x="2427" y="3718"/>
                    <a:pt x="2584" y="3687"/>
                  </a:cubicBezTo>
                  <a:cubicBezTo>
                    <a:pt x="2805" y="3592"/>
                    <a:pt x="2994" y="3498"/>
                    <a:pt x="3151" y="3372"/>
                  </a:cubicBezTo>
                  <a:cubicBezTo>
                    <a:pt x="3224" y="3317"/>
                    <a:pt x="3298" y="3283"/>
                    <a:pt x="3371" y="3283"/>
                  </a:cubicBezTo>
                  <a:cubicBezTo>
                    <a:pt x="3424" y="3283"/>
                    <a:pt x="3476" y="3301"/>
                    <a:pt x="3529" y="3340"/>
                  </a:cubicBezTo>
                  <a:lnTo>
                    <a:pt x="3655" y="3403"/>
                  </a:lnTo>
                  <a:lnTo>
                    <a:pt x="4002" y="2805"/>
                  </a:lnTo>
                  <a:lnTo>
                    <a:pt x="3876" y="2742"/>
                  </a:lnTo>
                  <a:cubicBezTo>
                    <a:pt x="3781" y="2647"/>
                    <a:pt x="3687" y="2490"/>
                    <a:pt x="3750" y="2395"/>
                  </a:cubicBezTo>
                  <a:cubicBezTo>
                    <a:pt x="3781" y="2143"/>
                    <a:pt x="3781" y="1986"/>
                    <a:pt x="3750" y="1765"/>
                  </a:cubicBezTo>
                  <a:cubicBezTo>
                    <a:pt x="3687" y="1608"/>
                    <a:pt x="3781" y="1482"/>
                    <a:pt x="3876" y="1387"/>
                  </a:cubicBezTo>
                  <a:lnTo>
                    <a:pt x="4002" y="1324"/>
                  </a:lnTo>
                  <a:lnTo>
                    <a:pt x="3655" y="726"/>
                  </a:lnTo>
                  <a:lnTo>
                    <a:pt x="3529" y="820"/>
                  </a:lnTo>
                  <a:cubicBezTo>
                    <a:pt x="3477" y="846"/>
                    <a:pt x="3425" y="861"/>
                    <a:pt x="3373" y="861"/>
                  </a:cubicBezTo>
                  <a:cubicBezTo>
                    <a:pt x="3299" y="861"/>
                    <a:pt x="3225" y="831"/>
                    <a:pt x="3151" y="757"/>
                  </a:cubicBezTo>
                  <a:cubicBezTo>
                    <a:pt x="2994" y="600"/>
                    <a:pt x="2805" y="537"/>
                    <a:pt x="2584" y="442"/>
                  </a:cubicBezTo>
                  <a:cubicBezTo>
                    <a:pt x="2427" y="410"/>
                    <a:pt x="2364" y="253"/>
                    <a:pt x="2364" y="127"/>
                  </a:cubicBezTo>
                  <a:lnTo>
                    <a:pt x="2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534;p38">
              <a:extLst>
                <a:ext uri="{FF2B5EF4-FFF2-40B4-BE49-F238E27FC236}">
                  <a16:creationId xmlns:a16="http://schemas.microsoft.com/office/drawing/2014/main" id="{2F290C3F-E462-4C61-B7FD-A6F1BA84100D}"/>
                </a:ext>
              </a:extLst>
            </p:cNvPr>
            <p:cNvSpPr/>
            <p:nvPr/>
          </p:nvSpPr>
          <p:spPr>
            <a:xfrm>
              <a:off x="-48129100" y="36652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6" y="567"/>
                    <a:pt x="726" y="378"/>
                  </a:cubicBezTo>
                  <a:cubicBezTo>
                    <a:pt x="726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pic>
        <p:nvPicPr>
          <p:cNvPr id="12" name="Google Shape;273;p22">
            <a:extLst>
              <a:ext uri="{FF2B5EF4-FFF2-40B4-BE49-F238E27FC236}">
                <a16:creationId xmlns:a16="http://schemas.microsoft.com/office/drawing/2014/main" id="{72B9118E-E36B-40F3-B538-5CF0D28F1D2C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 rot="-5400000">
            <a:off x="3399" y="2189435"/>
            <a:ext cx="2431500" cy="24315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pic>
        <p:nvPicPr>
          <p:cNvPr id="14" name="Google Shape;274;p22">
            <a:extLst>
              <a:ext uri="{FF2B5EF4-FFF2-40B4-BE49-F238E27FC236}">
                <a16:creationId xmlns:a16="http://schemas.microsoft.com/office/drawing/2014/main" id="{B6547A58-9560-4BDD-94DB-02AB9F407E5B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 rot="-5400000">
            <a:off x="12198" y="822812"/>
            <a:ext cx="2504700" cy="25047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pic>
        <p:nvPicPr>
          <p:cNvPr id="15" name="Google Shape;275;p22">
            <a:extLst>
              <a:ext uri="{FF2B5EF4-FFF2-40B4-BE49-F238E27FC236}">
                <a16:creationId xmlns:a16="http://schemas.microsoft.com/office/drawing/2014/main" id="{6D017D49-9DAB-47AF-BDE7-4692FA9FD57D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 rot="5400000">
            <a:off x="930638" y="1621815"/>
            <a:ext cx="2504700" cy="25047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sp>
        <p:nvSpPr>
          <p:cNvPr id="16" name="Google Shape;276;p22">
            <a:extLst>
              <a:ext uri="{FF2B5EF4-FFF2-40B4-BE49-F238E27FC236}">
                <a16:creationId xmlns:a16="http://schemas.microsoft.com/office/drawing/2014/main" id="{C415AC03-EC1A-4776-B1D6-5C346B7838B7}"/>
              </a:ext>
            </a:extLst>
          </p:cNvPr>
          <p:cNvSpPr/>
          <p:nvPr/>
        </p:nvSpPr>
        <p:spPr>
          <a:xfrm>
            <a:off x="1333852" y="3405780"/>
            <a:ext cx="2106350" cy="1222450"/>
          </a:xfrm>
          <a:custGeom>
            <a:avLst/>
            <a:gdLst/>
            <a:ahLst/>
            <a:cxnLst/>
            <a:rect l="l" t="t" r="r" b="b"/>
            <a:pathLst>
              <a:path w="84254" h="48898" extrusionOk="0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8911949"/>
              </p:ext>
            </p:extLst>
          </p:nvPr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068859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اجرا بر روی برد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777240" y="2834640"/>
            <a:ext cx="7528326" cy="16079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600" dirty="0">
                <a:cs typeface="B Nazanin" panose="00000400000000000000" pitchFamily="2" charset="-78"/>
              </a:rPr>
              <a:t>مقادیر قرارگرفته روی درگاه </a:t>
            </a:r>
            <a:r>
              <a:rPr lang="fa-IR" sz="1600" dirty="0" err="1">
                <a:cs typeface="B Nazanin" panose="00000400000000000000" pitchFamily="2" charset="-78"/>
              </a:rPr>
              <a:t>منبت‌کاری</a:t>
            </a:r>
            <a:r>
              <a:rPr lang="fa-IR" sz="1600" dirty="0">
                <a:cs typeface="B Nazanin" panose="00000400000000000000" pitchFamily="2" charset="-78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cd0e40ff, ff, 360d63, 7eb3, 5a6c, 99aa7f, ff, 89616eff, ff8761ff, ff</a:t>
            </a:r>
            <a:endParaRPr lang="fa-IR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205,14,64,255,255,54,13,99,126,179,90,108,153,170,127,255,137,97,110,255,255,135,97,255,255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40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C5E48D0-3F12-4221-9BAB-D88E1EF6C3CD}"/>
              </a:ext>
            </a:extLst>
          </p:cNvPr>
          <p:cNvSpPr txBox="1"/>
          <p:nvPr/>
        </p:nvSpPr>
        <p:spPr>
          <a:xfrm>
            <a:off x="3281908" y="2472280"/>
            <a:ext cx="2538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خروجی مورد انتظار </a:t>
            </a:r>
            <a:r>
              <a:rPr lang="fa-IR" sz="1200" dirty="0" err="1">
                <a:solidFill>
                  <a:schemeClr val="accent5"/>
                </a:solidFill>
                <a:cs typeface="B Nazanin" panose="00000400000000000000" pitchFamily="2" charset="-78"/>
              </a:rPr>
              <a:t>منبت‌کاری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350848-BA1A-42F6-9AFF-374AE03454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5429" y="1307850"/>
            <a:ext cx="2610975" cy="11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74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اجرا بر روی برد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777240" y="2834640"/>
            <a:ext cx="7570856" cy="16079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600" dirty="0">
                <a:cs typeface="B Nazanin" panose="00000400000000000000" pitchFamily="2" charset="-78"/>
              </a:rPr>
              <a:t>مقادیر قرارگرفته روی درگاه شفافیت: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ff946684, ff, c67a5f, 6ade, 766e, 55ba85, f3, d2bbb2ff, ffff38ff, ff</a:t>
            </a:r>
            <a:endParaRPr lang="fa-IR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255,148,102,132,255,198,122,95,106,222,118,110,85,186,133,243,210,187,178,255,255,255,56,255,255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41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6045;p39">
            <a:extLst>
              <a:ext uri="{FF2B5EF4-FFF2-40B4-BE49-F238E27FC236}">
                <a16:creationId xmlns:a16="http://schemas.microsoft.com/office/drawing/2014/main" id="{0D407675-F6EE-4B6E-AE46-1098F9A03A9C}"/>
              </a:ext>
            </a:extLst>
          </p:cNvPr>
          <p:cNvGrpSpPr/>
          <p:nvPr/>
        </p:nvGrpSpPr>
        <p:grpSpPr>
          <a:xfrm>
            <a:off x="8336400" y="582870"/>
            <a:ext cx="342156" cy="267930"/>
            <a:chOff x="-41526450" y="3653375"/>
            <a:chExt cx="315875" cy="247350"/>
          </a:xfrm>
        </p:grpSpPr>
        <p:sp>
          <p:nvSpPr>
            <p:cNvPr id="27" name="Google Shape;6046;p39">
              <a:extLst>
                <a:ext uri="{FF2B5EF4-FFF2-40B4-BE49-F238E27FC236}">
                  <a16:creationId xmlns:a16="http://schemas.microsoft.com/office/drawing/2014/main" id="{EF454408-AE46-4F61-B3A3-ED2BA52F0D2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47;p39">
              <a:extLst>
                <a:ext uri="{FF2B5EF4-FFF2-40B4-BE49-F238E27FC236}">
                  <a16:creationId xmlns:a16="http://schemas.microsoft.com/office/drawing/2014/main" id="{1ED10F4D-86F9-4F3B-8B09-92F8D52F70BD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C5E48D0-3F12-4221-9BAB-D88E1EF6C3CD}"/>
              </a:ext>
            </a:extLst>
          </p:cNvPr>
          <p:cNvSpPr txBox="1"/>
          <p:nvPr/>
        </p:nvSpPr>
        <p:spPr>
          <a:xfrm>
            <a:off x="3281910" y="2472280"/>
            <a:ext cx="2538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خروجی مورد انتظار شفافیت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A6E3A9-6102-4159-A2FF-F6182E227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3561" y="1323327"/>
            <a:ext cx="2574712" cy="114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220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تحلیل نتایج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بررسی برای </a:t>
            </a:r>
            <a:r>
              <a:rPr lang="fa-IR" sz="1800" dirty="0" err="1">
                <a:cs typeface="B Nazanin" panose="00000400000000000000" pitchFamily="2" charset="-78"/>
              </a:rPr>
              <a:t>اندازه‌ی</a:t>
            </a:r>
            <a:r>
              <a:rPr lang="fa-IR" sz="1800" dirty="0">
                <a:cs typeface="B Nazanin" panose="00000400000000000000" pitchFamily="2" charset="-78"/>
              </a:rPr>
              <a:t> ورودی 164*92</a:t>
            </a: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طرح </a:t>
            </a:r>
            <a:r>
              <a:rPr lang="fa-IR" sz="1800" dirty="0" err="1">
                <a:cs typeface="B Nazanin" panose="00000400000000000000" pitchFamily="2" charset="-78"/>
              </a:rPr>
              <a:t>سخت‌افزاری</a:t>
            </a:r>
            <a:r>
              <a:rPr lang="fa-IR" sz="1800" dirty="0">
                <a:cs typeface="B Nazanin" panose="00000400000000000000" pitchFamily="2" charset="-78"/>
              </a:rPr>
              <a:t> بدون </a:t>
            </a:r>
            <a:r>
              <a:rPr lang="fa-IR" sz="1800" dirty="0" err="1">
                <a:cs typeface="B Nazanin" panose="00000400000000000000" pitchFamily="2" charset="-78"/>
              </a:rPr>
              <a:t>بهینه‌سازی</a:t>
            </a:r>
            <a:r>
              <a:rPr lang="fa-IR" sz="1800" dirty="0">
                <a:cs typeface="B Nazanin" panose="00000400000000000000" pitchFamily="2" charset="-78"/>
              </a:rPr>
              <a:t>: تاخیر 203336 کلاک با پریود 10 </a:t>
            </a:r>
            <a:r>
              <a:rPr lang="fa-IR" sz="1800" dirty="0" err="1">
                <a:cs typeface="B Nazanin" panose="00000400000000000000" pitchFamily="2" charset="-78"/>
              </a:rPr>
              <a:t>نانوثانیه</a:t>
            </a:r>
            <a:endParaRPr lang="fa-IR" sz="1800" dirty="0">
              <a:cs typeface="B Nazanin" panose="00000400000000000000" pitchFamily="2" charset="-78"/>
            </a:endParaRPr>
          </a:p>
          <a:p>
            <a:pPr marL="800100" lvl="1" indent="-34290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تاخیر </a:t>
            </a:r>
            <a:r>
              <a:rPr lang="fa-IR" sz="1600" dirty="0" err="1">
                <a:cs typeface="B Nazanin" panose="00000400000000000000" pitchFamily="2" charset="-78"/>
              </a:rPr>
              <a:t>آماده‌سازی</a:t>
            </a:r>
            <a:r>
              <a:rPr lang="fa-IR" sz="1600" dirty="0">
                <a:cs typeface="B Nazanin" panose="00000400000000000000" pitchFamily="2" charset="-78"/>
              </a:rPr>
              <a:t> خروجی: حدود 2 میلیون </a:t>
            </a:r>
            <a:r>
              <a:rPr lang="fa-IR" sz="1600" dirty="0" err="1">
                <a:cs typeface="B Nazanin" panose="00000400000000000000" pitchFamily="2" charset="-78"/>
              </a:rPr>
              <a:t>نانوثانیه</a:t>
            </a:r>
            <a:endParaRPr lang="fa-IR" sz="16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طرح </a:t>
            </a:r>
            <a:r>
              <a:rPr lang="fa-IR" sz="1800" dirty="0" err="1">
                <a:cs typeface="B Nazanin" panose="00000400000000000000" pitchFamily="2" charset="-78"/>
              </a:rPr>
              <a:t>سخت‌افزاری</a:t>
            </a:r>
            <a:r>
              <a:rPr lang="fa-IR" sz="1800" dirty="0">
                <a:cs typeface="B Nazanin" panose="00000400000000000000" pitchFamily="2" charset="-78"/>
              </a:rPr>
              <a:t> با </a:t>
            </a:r>
            <a:r>
              <a:rPr lang="fa-IR" sz="1800" dirty="0" err="1">
                <a:cs typeface="B Nazanin" panose="00000400000000000000" pitchFamily="2" charset="-78"/>
              </a:rPr>
              <a:t>بهینه‌سازی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en-US" sz="1600" dirty="0">
                <a:cs typeface="B Nazanin" panose="00000400000000000000" pitchFamily="2" charset="-78"/>
              </a:rPr>
              <a:t>Dataflow</a:t>
            </a:r>
            <a:r>
              <a:rPr lang="fa-IR" sz="1800" dirty="0">
                <a:cs typeface="B Nazanin" panose="00000400000000000000" pitchFamily="2" charset="-78"/>
              </a:rPr>
              <a:t> و خط لوله: تاخیر 23152 کلاک با پریود 10 </a:t>
            </a:r>
            <a:r>
              <a:rPr lang="fa-IR" sz="1800" dirty="0" err="1">
                <a:cs typeface="B Nazanin" panose="00000400000000000000" pitchFamily="2" charset="-78"/>
              </a:rPr>
              <a:t>نانوثانیه</a:t>
            </a:r>
            <a:endParaRPr lang="fa-IR" sz="18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 err="1">
                <a:cs typeface="B Nazanin" panose="00000400000000000000" pitchFamily="2" charset="-78"/>
              </a:rPr>
              <a:t>تاخبر</a:t>
            </a:r>
            <a:r>
              <a:rPr lang="fa-IR" sz="1600" dirty="0">
                <a:cs typeface="B Nazanin" panose="00000400000000000000" pitchFamily="2" charset="-78"/>
              </a:rPr>
              <a:t> </a:t>
            </a:r>
            <a:r>
              <a:rPr lang="fa-IR" sz="1600" dirty="0" err="1">
                <a:cs typeface="B Nazanin" panose="00000400000000000000" pitchFamily="2" charset="-78"/>
              </a:rPr>
              <a:t>آماده‌سازی</a:t>
            </a:r>
            <a:r>
              <a:rPr lang="fa-IR" sz="1600" dirty="0">
                <a:cs typeface="B Nazanin" panose="00000400000000000000" pitchFamily="2" charset="-78"/>
              </a:rPr>
              <a:t> خروجی: حدود 200 هزار </a:t>
            </a:r>
            <a:r>
              <a:rPr lang="fa-IR" sz="1600" dirty="0" err="1">
                <a:cs typeface="B Nazanin" panose="00000400000000000000" pitchFamily="2" charset="-78"/>
              </a:rPr>
              <a:t>نانوثانیه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42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784989"/>
              </p:ext>
            </p:extLst>
          </p:nvPr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Google Shape;6055;p39">
            <a:extLst>
              <a:ext uri="{FF2B5EF4-FFF2-40B4-BE49-F238E27FC236}">
                <a16:creationId xmlns:a16="http://schemas.microsoft.com/office/drawing/2014/main" id="{BBE0BBCB-5C7F-460C-9C2A-C6C3DF81FFA7}"/>
              </a:ext>
            </a:extLst>
          </p:cNvPr>
          <p:cNvSpPr/>
          <p:nvPr/>
        </p:nvSpPr>
        <p:spPr>
          <a:xfrm>
            <a:off x="8336400" y="507805"/>
            <a:ext cx="292654" cy="342995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656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تحلیل نتایج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برنامه‌ی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نرم‌افزاری</a:t>
            </a:r>
            <a:r>
              <a:rPr lang="fa-IR" sz="1800" dirty="0">
                <a:cs typeface="B Nazanin" panose="00000400000000000000" pitchFamily="2" charset="-78"/>
              </a:rPr>
              <a:t>: </a:t>
            </a:r>
            <a:r>
              <a:rPr lang="fa-IR" sz="1800" dirty="0" err="1">
                <a:cs typeface="B Nazanin" panose="00000400000000000000" pitchFamily="2" charset="-78"/>
              </a:rPr>
              <a:t>پردازنده‌ی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en-US" sz="1600" dirty="0">
                <a:cs typeface="B Nazanin" panose="00000400000000000000" pitchFamily="2" charset="-78"/>
              </a:rPr>
              <a:t>Intel Core i7</a:t>
            </a:r>
            <a:r>
              <a:rPr lang="fa-IR" sz="1800" dirty="0">
                <a:cs typeface="B Nazanin" panose="00000400000000000000" pitchFamily="2" charset="-78"/>
              </a:rPr>
              <a:t> و 8 </a:t>
            </a:r>
            <a:r>
              <a:rPr lang="fa-IR" sz="1800" dirty="0" err="1">
                <a:cs typeface="B Nazanin" panose="00000400000000000000" pitchFamily="2" charset="-78"/>
              </a:rPr>
              <a:t>گیگابایت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en-US" sz="1600" dirty="0">
                <a:cs typeface="B Nazanin" panose="00000400000000000000" pitchFamily="2" charset="-78"/>
              </a:rPr>
              <a:t>RAM</a:t>
            </a:r>
            <a:endParaRPr lang="fa-IR" sz="1800" dirty="0">
              <a:cs typeface="B Nazanin" panose="00000400000000000000" pitchFamily="2" charset="-78"/>
            </a:endParaRPr>
          </a:p>
          <a:p>
            <a:pPr marL="800100" lvl="1" indent="-34290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تاخیر </a:t>
            </a:r>
            <a:r>
              <a:rPr lang="fa-IR" sz="1600" dirty="0" err="1">
                <a:cs typeface="B Nazanin" panose="00000400000000000000" pitchFamily="2" charset="-78"/>
              </a:rPr>
              <a:t>آماده‌سازی</a:t>
            </a:r>
            <a:r>
              <a:rPr lang="fa-IR" sz="1600" dirty="0">
                <a:cs typeface="B Nazanin" panose="00000400000000000000" pitchFamily="2" charset="-78"/>
              </a:rPr>
              <a:t> خروجی: حدود 7 میلیون </a:t>
            </a:r>
            <a:r>
              <a:rPr lang="fa-IR" sz="1600" dirty="0" err="1">
                <a:cs typeface="B Nazanin" panose="00000400000000000000" pitchFamily="2" charset="-78"/>
              </a:rPr>
              <a:t>نانوثانیه</a:t>
            </a:r>
            <a:endParaRPr lang="fa-IR" sz="16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طرح</a:t>
            </a:r>
            <a:r>
              <a:rPr lang="en-US" sz="1800" dirty="0">
                <a:cs typeface="B Nazanin" panose="00000400000000000000" pitchFamily="2" charset="-78"/>
              </a:rPr>
              <a:t> 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سخت‌افزاری</a:t>
            </a:r>
            <a:r>
              <a:rPr lang="fa-IR" sz="1800" dirty="0">
                <a:cs typeface="B Nazanin" panose="00000400000000000000" pitchFamily="2" charset="-78"/>
              </a:rPr>
              <a:t> بدون </a:t>
            </a:r>
            <a:r>
              <a:rPr lang="fa-IR" sz="1800" dirty="0" err="1">
                <a:cs typeface="B Nazanin" panose="00000400000000000000" pitchFamily="2" charset="-78"/>
              </a:rPr>
              <a:t>بهینه‌سازی</a:t>
            </a:r>
            <a:r>
              <a:rPr lang="fa-IR" sz="1800" dirty="0">
                <a:cs typeface="B Nazanin" panose="00000400000000000000" pitchFamily="2" charset="-78"/>
              </a:rPr>
              <a:t>، 3 برابر </a:t>
            </a:r>
            <a:r>
              <a:rPr lang="fa-IR" sz="1800" dirty="0" err="1">
                <a:cs typeface="B Nazanin" panose="00000400000000000000" pitchFamily="2" charset="-78"/>
              </a:rPr>
              <a:t>سریع‌تر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برنامه‌ی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نرم‌افزاری</a:t>
            </a:r>
            <a:r>
              <a:rPr lang="fa-IR" sz="1800" dirty="0">
                <a:cs typeface="B Nazanin" panose="00000400000000000000" pitchFamily="2" charset="-78"/>
              </a:rPr>
              <a:t> است.</a:t>
            </a: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طرح </a:t>
            </a:r>
            <a:r>
              <a:rPr lang="fa-IR" sz="1800" dirty="0" err="1">
                <a:cs typeface="B Nazanin" panose="00000400000000000000" pitchFamily="2" charset="-78"/>
              </a:rPr>
              <a:t>سخت‌افزاری</a:t>
            </a:r>
            <a:r>
              <a:rPr lang="fa-IR" sz="1800" dirty="0">
                <a:cs typeface="B Nazanin" panose="00000400000000000000" pitchFamily="2" charset="-78"/>
              </a:rPr>
              <a:t> پس از </a:t>
            </a:r>
            <a:r>
              <a:rPr lang="fa-IR" sz="1800" dirty="0" err="1">
                <a:cs typeface="B Nazanin" panose="00000400000000000000" pitchFamily="2" charset="-78"/>
              </a:rPr>
              <a:t>بهینه‌سازی</a:t>
            </a:r>
            <a:r>
              <a:rPr lang="fa-IR" sz="1800" dirty="0">
                <a:cs typeface="B Nazanin" panose="00000400000000000000" pitchFamily="2" charset="-78"/>
              </a:rPr>
              <a:t>، 9 برابر </a:t>
            </a:r>
            <a:r>
              <a:rPr lang="fa-IR" sz="1800" dirty="0" err="1">
                <a:cs typeface="B Nazanin" panose="00000400000000000000" pitchFamily="2" charset="-78"/>
              </a:rPr>
              <a:t>سریع‌تر</a:t>
            </a:r>
            <a:r>
              <a:rPr lang="fa-IR" sz="1800" dirty="0">
                <a:cs typeface="B Nazanin" panose="00000400000000000000" pitchFamily="2" charset="-78"/>
              </a:rPr>
              <a:t> از طرح اولیه و 27 برابر </a:t>
            </a:r>
            <a:r>
              <a:rPr lang="fa-IR" sz="1800" dirty="0" err="1">
                <a:cs typeface="B Nazanin" panose="00000400000000000000" pitchFamily="2" charset="-78"/>
              </a:rPr>
              <a:t>سریع‌تر</a:t>
            </a:r>
            <a:r>
              <a:rPr lang="fa-IR" sz="1800" dirty="0">
                <a:cs typeface="B Nazanin" panose="00000400000000000000" pitchFamily="2" charset="-78"/>
              </a:rPr>
              <a:t> از </a:t>
            </a:r>
            <a:r>
              <a:rPr lang="fa-IR" sz="1800" dirty="0" err="1">
                <a:cs typeface="B Nazanin" panose="00000400000000000000" pitchFamily="2" charset="-78"/>
              </a:rPr>
              <a:t>برنامه‌ی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نرم‌افزاری</a:t>
            </a:r>
            <a:r>
              <a:rPr lang="fa-IR" sz="1800" dirty="0">
                <a:cs typeface="B Nazanin" panose="00000400000000000000" pitchFamily="2" charset="-78"/>
              </a:rPr>
              <a:t> است.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43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Google Shape;6055;p39">
            <a:extLst>
              <a:ext uri="{FF2B5EF4-FFF2-40B4-BE49-F238E27FC236}">
                <a16:creationId xmlns:a16="http://schemas.microsoft.com/office/drawing/2014/main" id="{BBE0BBCB-5C7F-460C-9C2A-C6C3DF81FFA7}"/>
              </a:ext>
            </a:extLst>
          </p:cNvPr>
          <p:cNvSpPr/>
          <p:nvPr/>
        </p:nvSpPr>
        <p:spPr>
          <a:xfrm>
            <a:off x="8336400" y="507805"/>
            <a:ext cx="292654" cy="342995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6356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 err="1">
                <a:cs typeface="B Nazanin" panose="00000400000000000000" pitchFamily="2" charset="-78"/>
              </a:rPr>
              <a:t>جمع‌بندی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ساخت </a:t>
            </a:r>
            <a:r>
              <a:rPr lang="fa-IR" sz="1800" dirty="0" err="1">
                <a:cs typeface="B Nazanin" panose="00000400000000000000" pitchFamily="2" charset="-78"/>
              </a:rPr>
              <a:t>ماژول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سخت‌افزاری</a:t>
            </a:r>
            <a:r>
              <a:rPr lang="fa-IR" sz="1800" dirty="0">
                <a:cs typeface="B Nazanin" panose="00000400000000000000" pitchFamily="2" charset="-78"/>
              </a:rPr>
              <a:t> توابع </a:t>
            </a:r>
            <a:r>
              <a:rPr lang="fa-IR" sz="1800" dirty="0" err="1">
                <a:cs typeface="B Nazanin" panose="00000400000000000000" pitchFamily="2" charset="-78"/>
              </a:rPr>
              <a:t>کانولوشن</a:t>
            </a:r>
            <a:r>
              <a:rPr lang="fa-IR" sz="1800" dirty="0">
                <a:cs typeface="B Nazanin" panose="00000400000000000000" pitchFamily="2" charset="-78"/>
              </a:rPr>
              <a:t> و ادغام به کمک مطالب </a:t>
            </a:r>
            <a:r>
              <a:rPr lang="fa-IR" sz="1800" dirty="0" err="1">
                <a:cs typeface="B Nazanin" panose="00000400000000000000" pitchFamily="2" charset="-78"/>
              </a:rPr>
              <a:t>فصل‌های</a:t>
            </a:r>
            <a:r>
              <a:rPr lang="fa-IR" sz="1800" dirty="0">
                <a:cs typeface="B Nazanin" panose="00000400000000000000" pitchFamily="2" charset="-78"/>
              </a:rPr>
              <a:t> 2 و 3</a:t>
            </a: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این دو تابع: </a:t>
            </a:r>
            <a:r>
              <a:rPr lang="fa-IR" sz="1800" dirty="0" err="1">
                <a:cs typeface="B Nazanin" panose="00000400000000000000" pitchFamily="2" charset="-78"/>
              </a:rPr>
              <a:t>اصلی‌ترین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بخش‌های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en-US" sz="1600" dirty="0">
                <a:cs typeface="B Nazanin" panose="00000400000000000000" pitchFamily="2" charset="-78"/>
              </a:rPr>
              <a:t>CNN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قابلیت استفاده از </a:t>
            </a:r>
            <a:r>
              <a:rPr lang="fa-IR" sz="1800" dirty="0" err="1">
                <a:cs typeface="B Nazanin" panose="00000400000000000000" pitchFamily="2" charset="-78"/>
              </a:rPr>
              <a:t>طراحی‌های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این‌چنینی</a:t>
            </a:r>
            <a:r>
              <a:rPr lang="fa-IR" sz="1800" dirty="0">
                <a:cs typeface="B Nazanin" panose="00000400000000000000" pitchFamily="2" charset="-78"/>
              </a:rPr>
              <a:t> در </a:t>
            </a:r>
            <a:r>
              <a:rPr lang="fa-IR" sz="1800" dirty="0" err="1">
                <a:cs typeface="B Nazanin" panose="00000400000000000000" pitchFamily="2" charset="-78"/>
              </a:rPr>
              <a:t>سیستم‌های</a:t>
            </a:r>
            <a:r>
              <a:rPr lang="fa-IR" sz="1800" dirty="0">
                <a:cs typeface="B Nazanin" panose="00000400000000000000" pitchFamily="2" charset="-78"/>
              </a:rPr>
              <a:t> بینایی ماشین نهفته</a:t>
            </a:r>
          </a:p>
          <a:p>
            <a:pPr marL="742950" lvl="1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حجم کوچک، </a:t>
            </a:r>
            <a:r>
              <a:rPr lang="en-US" sz="1400" dirty="0">
                <a:cs typeface="B Nazanin" panose="00000400000000000000" pitchFamily="2" charset="-78"/>
              </a:rPr>
              <a:t>real-time</a:t>
            </a:r>
            <a:r>
              <a:rPr lang="fa-IR" sz="1600" dirty="0">
                <a:cs typeface="B Nazanin" panose="00000400000000000000" pitchFamily="2" charset="-78"/>
              </a:rPr>
              <a:t>، توان مصرفی کم، سرعت و </a:t>
            </a:r>
            <a:r>
              <a:rPr lang="fa-IR" sz="1600" dirty="0" err="1">
                <a:cs typeface="B Nazanin" panose="00000400000000000000" pitchFamily="2" charset="-78"/>
              </a:rPr>
              <a:t>گذردهی</a:t>
            </a:r>
            <a:r>
              <a:rPr lang="fa-IR" sz="1600" dirty="0">
                <a:cs typeface="B Nazanin" panose="00000400000000000000" pitchFamily="2" charset="-78"/>
              </a:rPr>
              <a:t> بالا</a:t>
            </a: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طراحی </a:t>
            </a:r>
            <a:r>
              <a:rPr lang="fa-IR" sz="1800" dirty="0" err="1">
                <a:cs typeface="B Nazanin" panose="00000400000000000000" pitchFamily="2" charset="-78"/>
              </a:rPr>
              <a:t>سریع‌تر</a:t>
            </a:r>
            <a:r>
              <a:rPr lang="fa-IR" sz="1800" dirty="0">
                <a:cs typeface="B Nazanin" panose="00000400000000000000" pitchFamily="2" charset="-78"/>
              </a:rPr>
              <a:t>، </a:t>
            </a:r>
            <a:r>
              <a:rPr lang="fa-IR" sz="1800" dirty="0" err="1">
                <a:cs typeface="B Nazanin" panose="00000400000000000000" pitchFamily="2" charset="-78"/>
              </a:rPr>
              <a:t>ساده‌تر</a:t>
            </a:r>
            <a:r>
              <a:rPr lang="fa-IR" sz="1800" dirty="0">
                <a:cs typeface="B Nazanin" panose="00000400000000000000" pitchFamily="2" charset="-78"/>
              </a:rPr>
              <a:t> و </a:t>
            </a:r>
            <a:r>
              <a:rPr lang="fa-IR" sz="1800" dirty="0" err="1">
                <a:cs typeface="B Nazanin" panose="00000400000000000000" pitchFamily="2" charset="-78"/>
              </a:rPr>
              <a:t>کم‌هزینه‌تر</a:t>
            </a:r>
            <a:r>
              <a:rPr lang="fa-IR" sz="1800" dirty="0">
                <a:cs typeface="B Nazanin" panose="00000400000000000000" pitchFamily="2" charset="-78"/>
              </a:rPr>
              <a:t> با </a:t>
            </a:r>
            <a:r>
              <a:rPr lang="en-US" sz="1600" dirty="0">
                <a:cs typeface="B Nazanin" panose="00000400000000000000" pitchFamily="2" charset="-78"/>
              </a:rPr>
              <a:t>HLS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44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859130"/>
              </p:ext>
            </p:extLst>
          </p:nvPr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Google Shape;6055;p39">
            <a:extLst>
              <a:ext uri="{FF2B5EF4-FFF2-40B4-BE49-F238E27FC236}">
                <a16:creationId xmlns:a16="http://schemas.microsoft.com/office/drawing/2014/main" id="{BBE0BBCB-5C7F-460C-9C2A-C6C3DF81FFA7}"/>
              </a:ext>
            </a:extLst>
          </p:cNvPr>
          <p:cNvSpPr/>
          <p:nvPr/>
        </p:nvSpPr>
        <p:spPr>
          <a:xfrm>
            <a:off x="8336400" y="507805"/>
            <a:ext cx="292654" cy="342995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4634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کارهای آینده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کنترل کامل </a:t>
            </a:r>
            <a:r>
              <a:rPr lang="fa-IR" sz="1800" dirty="0" err="1">
                <a:cs typeface="B Nazanin" panose="00000400000000000000" pitchFamily="2" charset="-78"/>
              </a:rPr>
              <a:t>ماژول</a:t>
            </a:r>
            <a:r>
              <a:rPr lang="fa-IR" sz="1800" dirty="0">
                <a:cs typeface="B Nazanin" panose="00000400000000000000" pitchFamily="2" charset="-78"/>
              </a:rPr>
              <a:t> به کمک </a:t>
            </a:r>
            <a:r>
              <a:rPr lang="fa-IR" sz="1800" dirty="0" err="1">
                <a:cs typeface="B Nazanin" panose="00000400000000000000" pitchFamily="2" charset="-78"/>
              </a:rPr>
              <a:t>پردازنده‌ی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en-US" sz="1600" dirty="0">
                <a:cs typeface="B Nazanin" panose="00000400000000000000" pitchFamily="2" charset="-78"/>
              </a:rPr>
              <a:t>ZYNQ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استفاده از </a:t>
            </a:r>
            <a:r>
              <a:rPr lang="en-US" sz="1600" dirty="0">
                <a:cs typeface="B Nazanin" panose="00000400000000000000" pitchFamily="2" charset="-78"/>
              </a:rPr>
              <a:t>AXI DMA</a:t>
            </a:r>
            <a:r>
              <a:rPr lang="fa-IR" sz="1800" dirty="0">
                <a:cs typeface="B Nazanin" panose="00000400000000000000" pitchFamily="2" charset="-78"/>
              </a:rPr>
              <a:t> برای انتقال داده در </a:t>
            </a:r>
            <a:r>
              <a:rPr lang="en-US" sz="1600" dirty="0">
                <a:cs typeface="B Nazanin" panose="00000400000000000000" pitchFamily="2" charset="-78"/>
              </a:rPr>
              <a:t>runtime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طراحی یک </a:t>
            </a:r>
            <a:r>
              <a:rPr lang="fa-IR" sz="1800" dirty="0" err="1">
                <a:cs typeface="B Nazanin" panose="00000400000000000000" pitchFamily="2" charset="-78"/>
              </a:rPr>
              <a:t>شبکه‌ی</a:t>
            </a:r>
            <a:r>
              <a:rPr lang="fa-IR" sz="1800" dirty="0">
                <a:cs typeface="B Nazanin" panose="00000400000000000000" pitchFamily="2" charset="-78"/>
              </a:rPr>
              <a:t> عصبی کامل با یک طراحی </a:t>
            </a:r>
            <a:r>
              <a:rPr lang="en-US" sz="1600" dirty="0">
                <a:cs typeface="B Nazanin" panose="00000400000000000000" pitchFamily="2" charset="-78"/>
              </a:rPr>
              <a:t>co-design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پرداختن به سایر </a:t>
            </a:r>
            <a:r>
              <a:rPr lang="fa-IR" sz="1800" dirty="0" err="1">
                <a:cs typeface="B Nazanin" panose="00000400000000000000" pitchFamily="2" charset="-78"/>
              </a:rPr>
              <a:t>روش‌های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بهینه‌سازی</a:t>
            </a:r>
            <a:r>
              <a:rPr lang="fa-IR" sz="1800" dirty="0">
                <a:cs typeface="B Nazanin" panose="00000400000000000000" pitchFamily="2" charset="-78"/>
              </a:rPr>
              <a:t>؛ از جمله </a:t>
            </a:r>
            <a:r>
              <a:rPr lang="fa-IR" sz="1800" dirty="0" err="1">
                <a:cs typeface="B Nazanin" panose="00000400000000000000" pitchFamily="2" charset="-78"/>
              </a:rPr>
              <a:t>روش‌های</a:t>
            </a:r>
            <a:r>
              <a:rPr lang="fa-IR" sz="1800" dirty="0">
                <a:cs typeface="B Nazanin" panose="00000400000000000000" pitchFamily="2" charset="-78"/>
              </a:rPr>
              <a:t> مرتبط با مدل </a:t>
            </a:r>
            <a:r>
              <a:rPr lang="en-US" sz="1600" dirty="0">
                <a:cs typeface="B Nazanin" panose="00000400000000000000" pitchFamily="2" charset="-78"/>
              </a:rPr>
              <a:t>CNN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45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Google Shape;6055;p39">
            <a:extLst>
              <a:ext uri="{FF2B5EF4-FFF2-40B4-BE49-F238E27FC236}">
                <a16:creationId xmlns:a16="http://schemas.microsoft.com/office/drawing/2014/main" id="{BBE0BBCB-5C7F-460C-9C2A-C6C3DF81FFA7}"/>
              </a:ext>
            </a:extLst>
          </p:cNvPr>
          <p:cNvSpPr/>
          <p:nvPr/>
        </p:nvSpPr>
        <p:spPr>
          <a:xfrm>
            <a:off x="8336400" y="507805"/>
            <a:ext cx="292654" cy="342995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8370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تقدیر و تشکر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2503412"/>
            <a:ext cx="7038900" cy="1975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600" dirty="0">
                <a:cs typeface="B Nazanin" panose="00000400000000000000" pitchFamily="2" charset="-78"/>
              </a:rPr>
              <a:t>دکتر رضا </a:t>
            </a:r>
            <a:r>
              <a:rPr lang="fa-IR" sz="1600" dirty="0" err="1">
                <a:cs typeface="B Nazanin" panose="00000400000000000000" pitchFamily="2" charset="-78"/>
              </a:rPr>
              <a:t>صفابخش</a:t>
            </a:r>
            <a:r>
              <a:rPr lang="fa-IR" sz="1600" dirty="0">
                <a:cs typeface="B Nazanin" panose="00000400000000000000" pitchFamily="2" charset="-78"/>
              </a:rPr>
              <a:t>، دانشگاه صنعتی امیرکبیر (</a:t>
            </a:r>
            <a:r>
              <a:rPr lang="fa-IR" sz="1600" dirty="0" err="1">
                <a:cs typeface="B Nazanin" panose="00000400000000000000" pitchFamily="2" charset="-78"/>
              </a:rPr>
              <a:t>پلی‌تکنیک</a:t>
            </a:r>
            <a:r>
              <a:rPr lang="fa-IR" sz="1600" dirty="0">
                <a:cs typeface="B Nazanin" panose="00000400000000000000" pitchFamily="2" charset="-78"/>
              </a:rPr>
              <a:t> تهران)</a:t>
            </a: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600" dirty="0">
                <a:cs typeface="B Nazanin" panose="00000400000000000000" pitchFamily="2" charset="-78"/>
              </a:rPr>
              <a:t>دکتر محمود </a:t>
            </a:r>
            <a:r>
              <a:rPr lang="fa-IR" sz="1600" dirty="0" err="1">
                <a:cs typeface="B Nazanin" panose="00000400000000000000" pitchFamily="2" charset="-78"/>
              </a:rPr>
              <a:t>ممتازپور</a:t>
            </a:r>
            <a:r>
              <a:rPr lang="fa-IR" sz="1600" dirty="0">
                <a:cs typeface="B Nazanin" panose="00000400000000000000" pitchFamily="2" charset="-78"/>
              </a:rPr>
              <a:t>،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1600" dirty="0">
                <a:cs typeface="B Nazanin" panose="00000400000000000000" pitchFamily="2" charset="-78"/>
              </a:rPr>
              <a:t>دانشگاه صنعتی امیرکبیر (</a:t>
            </a:r>
            <a:r>
              <a:rPr lang="fa-IR" sz="1600" dirty="0" err="1">
                <a:cs typeface="B Nazanin" panose="00000400000000000000" pitchFamily="2" charset="-78"/>
              </a:rPr>
              <a:t>پلی‌تکنیک</a:t>
            </a:r>
            <a:r>
              <a:rPr lang="fa-IR" sz="1600" dirty="0">
                <a:cs typeface="B Nazanin" panose="00000400000000000000" pitchFamily="2" charset="-78"/>
              </a:rPr>
              <a:t> تهران)</a:t>
            </a: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a-IR" sz="1600" dirty="0">
                <a:cs typeface="B Nazanin" panose="00000400000000000000" pitchFamily="2" charset="-78"/>
              </a:rPr>
              <a:t>دکتر محمد صدری، گروه تحقیقاتی طراحی </a:t>
            </a:r>
            <a:r>
              <a:rPr lang="fa-IR" sz="1600" dirty="0" err="1">
                <a:cs typeface="B Nazanin" panose="00000400000000000000" pitchFamily="2" charset="-78"/>
              </a:rPr>
              <a:t>سیستم‌های</a:t>
            </a:r>
            <a:r>
              <a:rPr lang="fa-IR" sz="1600" dirty="0">
                <a:cs typeface="B Nazanin" panose="00000400000000000000" pitchFamily="2" charset="-78"/>
              </a:rPr>
              <a:t> میکرو الکترونیک دانشگاه </a:t>
            </a:r>
            <a:r>
              <a:rPr lang="en-US" sz="1400" dirty="0">
                <a:cs typeface="B Nazanin" panose="00000400000000000000" pitchFamily="2" charset="-78"/>
              </a:rPr>
              <a:t>TU Kaiserslautern</a:t>
            </a:r>
            <a:endParaRPr lang="fa-IR" sz="16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46</a:t>
            </a:fld>
            <a:endParaRPr lang="en-GB" dirty="0"/>
          </a:p>
        </p:txBody>
      </p:sp>
      <p:grpSp>
        <p:nvGrpSpPr>
          <p:cNvPr id="7" name="Google Shape;8661;p45">
            <a:extLst>
              <a:ext uri="{FF2B5EF4-FFF2-40B4-BE49-F238E27FC236}">
                <a16:creationId xmlns:a16="http://schemas.microsoft.com/office/drawing/2014/main" id="{2ECFB676-6E37-4515-8D8E-6E3C0BD2CAAC}"/>
              </a:ext>
            </a:extLst>
          </p:cNvPr>
          <p:cNvGrpSpPr/>
          <p:nvPr/>
        </p:nvGrpSpPr>
        <p:grpSpPr>
          <a:xfrm>
            <a:off x="2897876" y="1189508"/>
            <a:ext cx="1142496" cy="1143000"/>
            <a:chOff x="5716825" y="3235950"/>
            <a:chExt cx="300900" cy="295375"/>
          </a:xfrm>
        </p:grpSpPr>
        <p:sp>
          <p:nvSpPr>
            <p:cNvPr id="8" name="Google Shape;8662;p45">
              <a:extLst>
                <a:ext uri="{FF2B5EF4-FFF2-40B4-BE49-F238E27FC236}">
                  <a16:creationId xmlns:a16="http://schemas.microsoft.com/office/drawing/2014/main" id="{D094DE9D-7CFF-4F5D-9ED5-776744D8C1DA}"/>
                </a:ext>
              </a:extLst>
            </p:cNvPr>
            <p:cNvSpPr/>
            <p:nvPr/>
          </p:nvSpPr>
          <p:spPr>
            <a:xfrm>
              <a:off x="5716825" y="3309975"/>
              <a:ext cx="137075" cy="146525"/>
            </a:xfrm>
            <a:custGeom>
              <a:avLst/>
              <a:gdLst/>
              <a:ahLst/>
              <a:cxnLst/>
              <a:rect l="l" t="t" r="r" b="b"/>
              <a:pathLst>
                <a:path w="5483" h="5861" extrusionOk="0">
                  <a:moveTo>
                    <a:pt x="2584" y="1"/>
                  </a:moveTo>
                  <a:lnTo>
                    <a:pt x="410" y="2206"/>
                  </a:lnTo>
                  <a:cubicBezTo>
                    <a:pt x="1" y="2615"/>
                    <a:pt x="1" y="3277"/>
                    <a:pt x="410" y="3655"/>
                  </a:cubicBezTo>
                  <a:lnTo>
                    <a:pt x="2584" y="5860"/>
                  </a:lnTo>
                  <a:lnTo>
                    <a:pt x="3781" y="4632"/>
                  </a:lnTo>
                  <a:cubicBezTo>
                    <a:pt x="3844" y="4584"/>
                    <a:pt x="3939" y="4561"/>
                    <a:pt x="4029" y="4561"/>
                  </a:cubicBezTo>
                  <a:cubicBezTo>
                    <a:pt x="4120" y="4561"/>
                    <a:pt x="4206" y="4584"/>
                    <a:pt x="4254" y="4632"/>
                  </a:cubicBezTo>
                  <a:lnTo>
                    <a:pt x="4726" y="5104"/>
                  </a:lnTo>
                  <a:cubicBezTo>
                    <a:pt x="4789" y="5167"/>
                    <a:pt x="4884" y="5199"/>
                    <a:pt x="4974" y="5199"/>
                  </a:cubicBezTo>
                  <a:cubicBezTo>
                    <a:pt x="5065" y="5199"/>
                    <a:pt x="5152" y="5167"/>
                    <a:pt x="5199" y="5104"/>
                  </a:cubicBezTo>
                  <a:cubicBezTo>
                    <a:pt x="5325" y="5010"/>
                    <a:pt x="5325" y="4758"/>
                    <a:pt x="5199" y="4632"/>
                  </a:cubicBezTo>
                  <a:lnTo>
                    <a:pt x="4726" y="4159"/>
                  </a:lnTo>
                  <a:cubicBezTo>
                    <a:pt x="4632" y="4065"/>
                    <a:pt x="4632" y="3813"/>
                    <a:pt x="4726" y="3687"/>
                  </a:cubicBezTo>
                  <a:lnTo>
                    <a:pt x="5482" y="2962"/>
                  </a:lnTo>
                  <a:lnTo>
                    <a:pt x="5010" y="2489"/>
                  </a:lnTo>
                  <a:lnTo>
                    <a:pt x="4789" y="2710"/>
                  </a:lnTo>
                  <a:cubicBezTo>
                    <a:pt x="4584" y="2915"/>
                    <a:pt x="4317" y="3017"/>
                    <a:pt x="4049" y="3017"/>
                  </a:cubicBezTo>
                  <a:cubicBezTo>
                    <a:pt x="3781" y="3017"/>
                    <a:pt x="3513" y="2915"/>
                    <a:pt x="3309" y="2710"/>
                  </a:cubicBezTo>
                  <a:cubicBezTo>
                    <a:pt x="2930" y="2332"/>
                    <a:pt x="2930" y="1670"/>
                    <a:pt x="3309" y="1261"/>
                  </a:cubicBezTo>
                  <a:lnTo>
                    <a:pt x="3561" y="1040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63;p45">
              <a:extLst>
                <a:ext uri="{FF2B5EF4-FFF2-40B4-BE49-F238E27FC236}">
                  <a16:creationId xmlns:a16="http://schemas.microsoft.com/office/drawing/2014/main" id="{11FD46C1-3C37-464F-95A3-9D940F6EEB7B}"/>
                </a:ext>
              </a:extLst>
            </p:cNvPr>
            <p:cNvSpPr/>
            <p:nvPr/>
          </p:nvSpPr>
          <p:spPr>
            <a:xfrm>
              <a:off x="5794025" y="3235950"/>
              <a:ext cx="145725" cy="133900"/>
            </a:xfrm>
            <a:custGeom>
              <a:avLst/>
              <a:gdLst/>
              <a:ahLst/>
              <a:cxnLst/>
              <a:rect l="l" t="t" r="r" b="b"/>
              <a:pathLst>
                <a:path w="5829" h="5356" extrusionOk="0">
                  <a:moveTo>
                    <a:pt x="2926" y="0"/>
                  </a:moveTo>
                  <a:cubicBezTo>
                    <a:pt x="2662" y="0"/>
                    <a:pt x="2394" y="95"/>
                    <a:pt x="2205" y="284"/>
                  </a:cubicBezTo>
                  <a:lnTo>
                    <a:pt x="0" y="2457"/>
                  </a:lnTo>
                  <a:lnTo>
                    <a:pt x="1229" y="3686"/>
                  </a:lnTo>
                  <a:cubicBezTo>
                    <a:pt x="1323" y="3781"/>
                    <a:pt x="1323" y="4033"/>
                    <a:pt x="1229" y="4127"/>
                  </a:cubicBezTo>
                  <a:lnTo>
                    <a:pt x="725" y="4600"/>
                  </a:lnTo>
                  <a:cubicBezTo>
                    <a:pt x="630" y="4726"/>
                    <a:pt x="630" y="4978"/>
                    <a:pt x="725" y="5072"/>
                  </a:cubicBezTo>
                  <a:cubicBezTo>
                    <a:pt x="788" y="5135"/>
                    <a:pt x="882" y="5167"/>
                    <a:pt x="977" y="5167"/>
                  </a:cubicBezTo>
                  <a:cubicBezTo>
                    <a:pt x="1071" y="5167"/>
                    <a:pt x="1166" y="5135"/>
                    <a:pt x="1229" y="5072"/>
                  </a:cubicBezTo>
                  <a:lnTo>
                    <a:pt x="1701" y="4600"/>
                  </a:lnTo>
                  <a:cubicBezTo>
                    <a:pt x="1749" y="4553"/>
                    <a:pt x="1835" y="4529"/>
                    <a:pt x="1926" y="4529"/>
                  </a:cubicBezTo>
                  <a:cubicBezTo>
                    <a:pt x="2016" y="4529"/>
                    <a:pt x="2111" y="4553"/>
                    <a:pt x="2174" y="4600"/>
                  </a:cubicBezTo>
                  <a:lnTo>
                    <a:pt x="2898" y="5356"/>
                  </a:lnTo>
                  <a:lnTo>
                    <a:pt x="3371" y="4883"/>
                  </a:lnTo>
                  <a:lnTo>
                    <a:pt x="3151" y="4663"/>
                  </a:lnTo>
                  <a:cubicBezTo>
                    <a:pt x="2741" y="4253"/>
                    <a:pt x="2741" y="3592"/>
                    <a:pt x="3151" y="3214"/>
                  </a:cubicBezTo>
                  <a:cubicBezTo>
                    <a:pt x="3340" y="3009"/>
                    <a:pt x="3607" y="2906"/>
                    <a:pt x="3875" y="2906"/>
                  </a:cubicBezTo>
                  <a:cubicBezTo>
                    <a:pt x="4143" y="2906"/>
                    <a:pt x="4411" y="3009"/>
                    <a:pt x="4600" y="3214"/>
                  </a:cubicBezTo>
                  <a:lnTo>
                    <a:pt x="4852" y="3434"/>
                  </a:lnTo>
                  <a:lnTo>
                    <a:pt x="5828" y="2457"/>
                  </a:lnTo>
                  <a:lnTo>
                    <a:pt x="3623" y="284"/>
                  </a:lnTo>
                  <a:cubicBezTo>
                    <a:pt x="3450" y="95"/>
                    <a:pt x="3190" y="0"/>
                    <a:pt x="29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64;p45">
              <a:extLst>
                <a:ext uri="{FF2B5EF4-FFF2-40B4-BE49-F238E27FC236}">
                  <a16:creationId xmlns:a16="http://schemas.microsoft.com/office/drawing/2014/main" id="{BE9B343C-3E05-4DA7-ADC1-EC26E5EE0E39}"/>
                </a:ext>
              </a:extLst>
            </p:cNvPr>
            <p:cNvSpPr/>
            <p:nvPr/>
          </p:nvSpPr>
          <p:spPr>
            <a:xfrm>
              <a:off x="5880650" y="3309975"/>
              <a:ext cx="137075" cy="145725"/>
            </a:xfrm>
            <a:custGeom>
              <a:avLst/>
              <a:gdLst/>
              <a:ahLst/>
              <a:cxnLst/>
              <a:rect l="l" t="t" r="r" b="b"/>
              <a:pathLst>
                <a:path w="5483" h="5829" extrusionOk="0">
                  <a:moveTo>
                    <a:pt x="2899" y="1"/>
                  </a:moveTo>
                  <a:lnTo>
                    <a:pt x="1702" y="1229"/>
                  </a:lnTo>
                  <a:cubicBezTo>
                    <a:pt x="1639" y="1292"/>
                    <a:pt x="1544" y="1324"/>
                    <a:pt x="1450" y="1324"/>
                  </a:cubicBezTo>
                  <a:cubicBezTo>
                    <a:pt x="1355" y="1324"/>
                    <a:pt x="1261" y="1292"/>
                    <a:pt x="1198" y="1229"/>
                  </a:cubicBezTo>
                  <a:lnTo>
                    <a:pt x="725" y="757"/>
                  </a:lnTo>
                  <a:cubicBezTo>
                    <a:pt x="678" y="694"/>
                    <a:pt x="591" y="662"/>
                    <a:pt x="501" y="662"/>
                  </a:cubicBezTo>
                  <a:cubicBezTo>
                    <a:pt x="410" y="662"/>
                    <a:pt x="316" y="694"/>
                    <a:pt x="253" y="757"/>
                  </a:cubicBezTo>
                  <a:cubicBezTo>
                    <a:pt x="158" y="883"/>
                    <a:pt x="158" y="1103"/>
                    <a:pt x="253" y="1229"/>
                  </a:cubicBezTo>
                  <a:lnTo>
                    <a:pt x="725" y="1702"/>
                  </a:lnTo>
                  <a:cubicBezTo>
                    <a:pt x="851" y="1828"/>
                    <a:pt x="851" y="2048"/>
                    <a:pt x="725" y="2174"/>
                  </a:cubicBezTo>
                  <a:lnTo>
                    <a:pt x="1" y="2899"/>
                  </a:lnTo>
                  <a:lnTo>
                    <a:pt x="473" y="3372"/>
                  </a:lnTo>
                  <a:lnTo>
                    <a:pt x="694" y="3151"/>
                  </a:lnTo>
                  <a:cubicBezTo>
                    <a:pt x="898" y="2946"/>
                    <a:pt x="1166" y="2844"/>
                    <a:pt x="1434" y="2844"/>
                  </a:cubicBezTo>
                  <a:cubicBezTo>
                    <a:pt x="1702" y="2844"/>
                    <a:pt x="1970" y="2946"/>
                    <a:pt x="2174" y="3151"/>
                  </a:cubicBezTo>
                  <a:cubicBezTo>
                    <a:pt x="2552" y="3529"/>
                    <a:pt x="2552" y="4222"/>
                    <a:pt x="2174" y="4600"/>
                  </a:cubicBezTo>
                  <a:lnTo>
                    <a:pt x="1922" y="4852"/>
                  </a:lnTo>
                  <a:lnTo>
                    <a:pt x="2899" y="5829"/>
                  </a:lnTo>
                  <a:lnTo>
                    <a:pt x="5073" y="3655"/>
                  </a:lnTo>
                  <a:cubicBezTo>
                    <a:pt x="5482" y="3277"/>
                    <a:pt x="5482" y="2615"/>
                    <a:pt x="5073" y="2206"/>
                  </a:cubicBezTo>
                  <a:lnTo>
                    <a:pt x="28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65;p45">
              <a:extLst>
                <a:ext uri="{FF2B5EF4-FFF2-40B4-BE49-F238E27FC236}">
                  <a16:creationId xmlns:a16="http://schemas.microsoft.com/office/drawing/2014/main" id="{D63A167B-5A5D-4A1E-8CCC-939BC2D48CFD}"/>
                </a:ext>
              </a:extLst>
            </p:cNvPr>
            <p:cNvSpPr/>
            <p:nvPr/>
          </p:nvSpPr>
          <p:spPr>
            <a:xfrm>
              <a:off x="5794025" y="3396625"/>
              <a:ext cx="147300" cy="134700"/>
            </a:xfrm>
            <a:custGeom>
              <a:avLst/>
              <a:gdLst/>
              <a:ahLst/>
              <a:cxnLst/>
              <a:rect l="l" t="t" r="r" b="b"/>
              <a:pathLst>
                <a:path w="5892" h="5388" extrusionOk="0">
                  <a:moveTo>
                    <a:pt x="2993" y="0"/>
                  </a:moveTo>
                  <a:lnTo>
                    <a:pt x="2520" y="473"/>
                  </a:lnTo>
                  <a:lnTo>
                    <a:pt x="2741" y="725"/>
                  </a:lnTo>
                  <a:cubicBezTo>
                    <a:pt x="3151" y="1103"/>
                    <a:pt x="3151" y="1764"/>
                    <a:pt x="2741" y="2174"/>
                  </a:cubicBezTo>
                  <a:cubicBezTo>
                    <a:pt x="2505" y="2363"/>
                    <a:pt x="2221" y="2457"/>
                    <a:pt x="1949" y="2457"/>
                  </a:cubicBezTo>
                  <a:cubicBezTo>
                    <a:pt x="1678" y="2457"/>
                    <a:pt x="1418" y="2363"/>
                    <a:pt x="1229" y="2174"/>
                  </a:cubicBezTo>
                  <a:lnTo>
                    <a:pt x="977" y="1922"/>
                  </a:lnTo>
                  <a:lnTo>
                    <a:pt x="0" y="2930"/>
                  </a:lnTo>
                  <a:lnTo>
                    <a:pt x="2205" y="5072"/>
                  </a:lnTo>
                  <a:cubicBezTo>
                    <a:pt x="2394" y="5293"/>
                    <a:pt x="2678" y="5387"/>
                    <a:pt x="2930" y="5387"/>
                  </a:cubicBezTo>
                  <a:cubicBezTo>
                    <a:pt x="3214" y="5387"/>
                    <a:pt x="3497" y="5293"/>
                    <a:pt x="3686" y="5072"/>
                  </a:cubicBezTo>
                  <a:lnTo>
                    <a:pt x="5891" y="2930"/>
                  </a:lnTo>
                  <a:lnTo>
                    <a:pt x="4663" y="1701"/>
                  </a:lnTo>
                  <a:cubicBezTo>
                    <a:pt x="4568" y="1575"/>
                    <a:pt x="4568" y="1355"/>
                    <a:pt x="4663" y="1229"/>
                  </a:cubicBezTo>
                  <a:lnTo>
                    <a:pt x="5167" y="756"/>
                  </a:lnTo>
                  <a:cubicBezTo>
                    <a:pt x="5261" y="630"/>
                    <a:pt x="5261" y="410"/>
                    <a:pt x="5167" y="284"/>
                  </a:cubicBezTo>
                  <a:cubicBezTo>
                    <a:pt x="5104" y="221"/>
                    <a:pt x="5009" y="189"/>
                    <a:pt x="4915" y="189"/>
                  </a:cubicBezTo>
                  <a:cubicBezTo>
                    <a:pt x="4820" y="189"/>
                    <a:pt x="4726" y="221"/>
                    <a:pt x="4663" y="284"/>
                  </a:cubicBezTo>
                  <a:lnTo>
                    <a:pt x="4190" y="756"/>
                  </a:lnTo>
                  <a:cubicBezTo>
                    <a:pt x="4143" y="819"/>
                    <a:pt x="4056" y="851"/>
                    <a:pt x="3966" y="851"/>
                  </a:cubicBezTo>
                  <a:cubicBezTo>
                    <a:pt x="3875" y="851"/>
                    <a:pt x="3781" y="819"/>
                    <a:pt x="3718" y="756"/>
                  </a:cubicBezTo>
                  <a:lnTo>
                    <a:pt x="29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8618;p45">
            <a:extLst>
              <a:ext uri="{FF2B5EF4-FFF2-40B4-BE49-F238E27FC236}">
                <a16:creationId xmlns:a16="http://schemas.microsoft.com/office/drawing/2014/main" id="{B19AA852-749F-4FD1-A075-A47BF99F30C9}"/>
              </a:ext>
            </a:extLst>
          </p:cNvPr>
          <p:cNvGrpSpPr/>
          <p:nvPr/>
        </p:nvGrpSpPr>
        <p:grpSpPr>
          <a:xfrm>
            <a:off x="5139896" y="1092518"/>
            <a:ext cx="1143000" cy="1143000"/>
            <a:chOff x="6543825" y="3202075"/>
            <a:chExt cx="296975" cy="275350"/>
          </a:xfrm>
        </p:grpSpPr>
        <p:sp>
          <p:nvSpPr>
            <p:cNvPr id="15" name="Google Shape;8619;p45">
              <a:extLst>
                <a:ext uri="{FF2B5EF4-FFF2-40B4-BE49-F238E27FC236}">
                  <a16:creationId xmlns:a16="http://schemas.microsoft.com/office/drawing/2014/main" id="{F6270177-B057-41B2-8EB5-A920C5762642}"/>
                </a:ext>
              </a:extLst>
            </p:cNvPr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20;p45">
              <a:extLst>
                <a:ext uri="{FF2B5EF4-FFF2-40B4-BE49-F238E27FC236}">
                  <a16:creationId xmlns:a16="http://schemas.microsoft.com/office/drawing/2014/main" id="{2D8A2D66-5DBD-43F5-8EB8-6831641533C8}"/>
                </a:ext>
              </a:extLst>
            </p:cNvPr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21;p45">
              <a:extLst>
                <a:ext uri="{FF2B5EF4-FFF2-40B4-BE49-F238E27FC236}">
                  <a16:creationId xmlns:a16="http://schemas.microsoft.com/office/drawing/2014/main" id="{FD40C1BA-2DBF-4F25-9933-D80FAC9EC4DB}"/>
                </a:ext>
              </a:extLst>
            </p:cNvPr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622;p45">
              <a:extLst>
                <a:ext uri="{FF2B5EF4-FFF2-40B4-BE49-F238E27FC236}">
                  <a16:creationId xmlns:a16="http://schemas.microsoft.com/office/drawing/2014/main" id="{A348A2A3-ACA4-4AC1-BA17-46B40699C2D3}"/>
                </a:ext>
              </a:extLst>
            </p:cNvPr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623;p45">
              <a:extLst>
                <a:ext uri="{FF2B5EF4-FFF2-40B4-BE49-F238E27FC236}">
                  <a16:creationId xmlns:a16="http://schemas.microsoft.com/office/drawing/2014/main" id="{95D02FA0-9193-4DA1-BFB1-93492508F282}"/>
                </a:ext>
              </a:extLst>
            </p:cNvPr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624;p45">
              <a:extLst>
                <a:ext uri="{FF2B5EF4-FFF2-40B4-BE49-F238E27FC236}">
                  <a16:creationId xmlns:a16="http://schemas.microsoft.com/office/drawing/2014/main" id="{2C0BEDBE-9425-4AB8-8CFD-80DCFE038D45}"/>
                </a:ext>
              </a:extLst>
            </p:cNvPr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625;p45">
              <a:extLst>
                <a:ext uri="{FF2B5EF4-FFF2-40B4-BE49-F238E27FC236}">
                  <a16:creationId xmlns:a16="http://schemas.microsoft.com/office/drawing/2014/main" id="{61831523-8CCB-4C97-9711-1EA85069A80E}"/>
                </a:ext>
              </a:extLst>
            </p:cNvPr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946412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منابع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n-US" dirty="0"/>
              <a:t>[1] Kaiyuan Guo, </a:t>
            </a:r>
            <a:r>
              <a:rPr lang="en-US" dirty="0" err="1"/>
              <a:t>Shulin</a:t>
            </a:r>
            <a:r>
              <a:rPr lang="en-US" dirty="0"/>
              <a:t> Zeng, Jincheng Yu, Yu Wang, Huazhong Yan, “[DL] A Survey of FPGA-Based Neural Network Inference Accelerator,” </a:t>
            </a:r>
            <a:r>
              <a:rPr lang="en-US" i="1" dirty="0"/>
              <a:t>Tsinghua University</a:t>
            </a:r>
            <a:r>
              <a:rPr lang="en-US" dirty="0"/>
              <a:t>, 2018.</a:t>
            </a:r>
          </a:p>
          <a:p>
            <a:pPr marL="146050" indent="0">
              <a:buNone/>
            </a:pPr>
            <a:r>
              <a:rPr lang="en-US" dirty="0"/>
              <a:t>[2] Ole Martin </a:t>
            </a:r>
            <a:r>
              <a:rPr lang="en-US" dirty="0" err="1"/>
              <a:t>Skafså</a:t>
            </a:r>
            <a:r>
              <a:rPr lang="en-US" dirty="0"/>
              <a:t>, “FPGA implementation of a Convolutional Neural Network for ‘Wake up word’ detection,” </a:t>
            </a:r>
            <a:r>
              <a:rPr lang="en-US" i="1" dirty="0"/>
              <a:t>Norwegian University of Science and Technology</a:t>
            </a:r>
            <a:r>
              <a:rPr lang="en-US" dirty="0"/>
              <a:t>, 2017.</a:t>
            </a:r>
          </a:p>
          <a:p>
            <a:pPr marL="146050" indent="0">
              <a:buNone/>
            </a:pPr>
            <a:r>
              <a:rPr lang="en-US" dirty="0"/>
              <a:t>[3] Riccardo </a:t>
            </a:r>
            <a:r>
              <a:rPr lang="en-US" dirty="0" err="1"/>
              <a:t>Albertazzi</a:t>
            </a:r>
            <a:r>
              <a:rPr lang="en-US" dirty="0"/>
              <a:t>, “Implementation of a Binary CNN on FPGA with High-Level Synthesis Tools,” </a:t>
            </a:r>
            <a:r>
              <a:rPr lang="en-US" i="1" dirty="0"/>
              <a:t>University of Bologna</a:t>
            </a:r>
            <a:r>
              <a:rPr lang="en-US" dirty="0"/>
              <a:t>, 2018.</a:t>
            </a:r>
          </a:p>
          <a:p>
            <a:pPr marL="146050" indent="0">
              <a:buNone/>
            </a:pPr>
            <a:r>
              <a:rPr lang="en-US" dirty="0"/>
              <a:t>[4] </a:t>
            </a:r>
            <a:r>
              <a:rPr lang="en-US" dirty="0" err="1"/>
              <a:t>Jin</a:t>
            </a:r>
            <a:r>
              <a:rPr lang="en-US" dirty="0"/>
              <a:t> </a:t>
            </a:r>
            <a:r>
              <a:rPr lang="en-US" dirty="0" err="1"/>
              <a:t>Hee</a:t>
            </a:r>
            <a:r>
              <a:rPr lang="en-US" dirty="0"/>
              <a:t> Kim, Brett Grady, </a:t>
            </a:r>
            <a:r>
              <a:rPr lang="en-US" dirty="0" err="1"/>
              <a:t>Ruolong</a:t>
            </a:r>
            <a:r>
              <a:rPr lang="en-US" dirty="0"/>
              <a:t> Lian, John </a:t>
            </a:r>
            <a:r>
              <a:rPr lang="en-US" dirty="0" err="1"/>
              <a:t>Brothersy</a:t>
            </a:r>
            <a:r>
              <a:rPr lang="en-US" dirty="0"/>
              <a:t>, Jason H. Anderson, “FPGA-Based CNN Inference Accelerator Synthesized from Multi-Threaded C Software,” </a:t>
            </a:r>
            <a:r>
              <a:rPr lang="en-US" i="1" dirty="0"/>
              <a:t>University of Toronto</a:t>
            </a:r>
            <a:r>
              <a:rPr lang="en-US" dirty="0"/>
              <a:t>, 2018. [5] A. L. Samuel, “Some Studies in Machine Learning Using the Game of Checkers,” </a:t>
            </a:r>
            <a:r>
              <a:rPr lang="en-US" i="1" dirty="0"/>
              <a:t>IBM Journal of Research and Development</a:t>
            </a:r>
            <a:r>
              <a:rPr lang="en-US" dirty="0"/>
              <a:t>, pp. 210–229, 1959</a:t>
            </a:r>
            <a:r>
              <a:rPr lang="fa-IR" dirty="0"/>
              <a:t>.</a:t>
            </a:r>
            <a:endParaRPr lang="en-US" dirty="0"/>
          </a:p>
          <a:p>
            <a:pPr marL="146050" indent="0">
              <a:buNone/>
            </a:pPr>
            <a:r>
              <a:rPr lang="en-US" dirty="0"/>
              <a:t>[6] T. M. Mitchell, “Machine Learning,” </a:t>
            </a:r>
            <a:r>
              <a:rPr lang="en-US" i="1" dirty="0"/>
              <a:t>McGraw-Hill Science/Engineering/Math</a:t>
            </a:r>
            <a:r>
              <a:rPr lang="en-US" dirty="0"/>
              <a:t>, 1997.</a:t>
            </a:r>
          </a:p>
          <a:p>
            <a:pPr marL="146050" indent="0">
              <a:buNone/>
            </a:pPr>
            <a:r>
              <a:rPr lang="en-US" dirty="0"/>
              <a:t>[7] C. M. Bishop, “Pattern Recognition and Machine Learning,” </a:t>
            </a:r>
            <a:r>
              <a:rPr lang="en-US" i="1" dirty="0"/>
              <a:t>Springer</a:t>
            </a:r>
            <a:r>
              <a:rPr lang="en-US" dirty="0"/>
              <a:t>, 2006.</a:t>
            </a:r>
          </a:p>
          <a:p>
            <a:pPr marL="146050" indent="0">
              <a:buNone/>
            </a:pPr>
            <a:r>
              <a:rPr lang="en-US" dirty="0"/>
              <a:t>[8] M. Nielsen, “Neural Networks and Deep Learning,” [Online]. Available: http://neuralnetworksanddeeplearning.com/index.html. [Accessed May, 2019].</a:t>
            </a:r>
          </a:p>
          <a:p>
            <a:pPr marL="146050" indent="0">
              <a:buNone/>
            </a:pPr>
            <a:endParaRPr lang="en-US" dirty="0"/>
          </a:p>
          <a:p>
            <a:pPr marL="0" indent="0" algn="l">
              <a:spcBef>
                <a:spcPts val="1200"/>
              </a:spcBef>
              <a:spcAft>
                <a:spcPts val="1200"/>
              </a:spcAft>
              <a:buNone/>
            </a:pP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47</a:t>
            </a:fld>
            <a:endParaRPr lang="en-GB" dirty="0"/>
          </a:p>
        </p:txBody>
      </p:sp>
      <p:sp>
        <p:nvSpPr>
          <p:cNvPr id="7" name="Google Shape;5978;p39">
            <a:extLst>
              <a:ext uri="{FF2B5EF4-FFF2-40B4-BE49-F238E27FC236}">
                <a16:creationId xmlns:a16="http://schemas.microsoft.com/office/drawing/2014/main" id="{3F39A1AE-4101-4D6F-B5AB-9C97EE79D4FF}"/>
              </a:ext>
            </a:extLst>
          </p:cNvPr>
          <p:cNvSpPr/>
          <p:nvPr/>
        </p:nvSpPr>
        <p:spPr>
          <a:xfrm>
            <a:off x="8336400" y="506099"/>
            <a:ext cx="291814" cy="344701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1553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منابع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n-US" dirty="0"/>
              <a:t>[9] Stanford, “CS231n Convolutional Neural Networks for Visual Recognition,” [Online]. Available: http://cs231n.github.io. [Accessed May, 2019].</a:t>
            </a:r>
          </a:p>
          <a:p>
            <a:pPr marL="146050" indent="0">
              <a:buNone/>
            </a:pPr>
            <a:r>
              <a:rPr lang="en-US" dirty="0"/>
              <a:t>[10] Y. </a:t>
            </a:r>
            <a:r>
              <a:rPr lang="en-US" dirty="0" err="1"/>
              <a:t>LeCun</a:t>
            </a:r>
            <a:r>
              <a:rPr lang="en-US" dirty="0"/>
              <a:t>, L. </a:t>
            </a:r>
            <a:r>
              <a:rPr lang="en-US" dirty="0" err="1"/>
              <a:t>Bottou</a:t>
            </a:r>
            <a:r>
              <a:rPr lang="en-US" dirty="0"/>
              <a:t>, Y. </a:t>
            </a:r>
            <a:r>
              <a:rPr lang="en-US" dirty="0" err="1"/>
              <a:t>Bengio</a:t>
            </a:r>
            <a:r>
              <a:rPr lang="en-US" dirty="0"/>
              <a:t>, and P. Haffner, “Gradient-Based Learning Applied to Document Recognition,” </a:t>
            </a:r>
            <a:r>
              <a:rPr lang="en-US" i="1" dirty="0"/>
              <a:t>Proceedings of the IEEE</a:t>
            </a:r>
            <a:r>
              <a:rPr lang="en-US" dirty="0"/>
              <a:t>, 86(11), pp. 2278–2324, 1998.</a:t>
            </a:r>
          </a:p>
          <a:p>
            <a:pPr marL="146050" indent="0">
              <a:buNone/>
            </a:pPr>
            <a:r>
              <a:rPr lang="en-US" dirty="0"/>
              <a:t>[11] Xilinx, “Introduction to FPGA Design with </a:t>
            </a:r>
            <a:r>
              <a:rPr lang="en-US" dirty="0" err="1"/>
              <a:t>Vivado</a:t>
            </a:r>
            <a:r>
              <a:rPr lang="en-US" dirty="0"/>
              <a:t> High-Level Synthesis UG998,” 2019.</a:t>
            </a:r>
          </a:p>
          <a:p>
            <a:pPr marL="146050" indent="0">
              <a:buNone/>
            </a:pPr>
            <a:r>
              <a:rPr lang="en-US" dirty="0"/>
              <a:t>[12] Xilinx, “</a:t>
            </a:r>
            <a:r>
              <a:rPr lang="en-US" dirty="0" err="1"/>
              <a:t>Vivado</a:t>
            </a:r>
            <a:r>
              <a:rPr lang="en-US" dirty="0"/>
              <a:t> Design Suite User Guide High-Level Synthesis UG902,” 2015.</a:t>
            </a:r>
          </a:p>
          <a:p>
            <a:pPr marL="146050" indent="0">
              <a:buNone/>
            </a:pPr>
            <a:r>
              <a:rPr lang="en-US" dirty="0"/>
              <a:t>[13] DIGILENT, “</a:t>
            </a:r>
            <a:r>
              <a:rPr lang="en-US" dirty="0" err="1"/>
              <a:t>Zybo</a:t>
            </a:r>
            <a:r>
              <a:rPr lang="en-US" dirty="0"/>
              <a:t> Reference Manual,” [Online]. Available: https://reference.digilentinc.com/reference/programmable-logic/zybo/reference-manual. [Accessed May, 2019].</a:t>
            </a:r>
          </a:p>
          <a:p>
            <a:pPr marL="146050" indent="0">
              <a:buNone/>
            </a:pPr>
            <a:r>
              <a:rPr lang="en-US" dirty="0"/>
              <a:t>[14] </a:t>
            </a:r>
            <a:r>
              <a:rPr lang="en-US" dirty="0" err="1"/>
              <a:t>Mingxing</a:t>
            </a:r>
            <a:r>
              <a:rPr lang="en-US" dirty="0"/>
              <a:t> Tan, Bo Chen, </a:t>
            </a:r>
            <a:r>
              <a:rPr lang="en-US" dirty="0" err="1"/>
              <a:t>Ruoming</a:t>
            </a:r>
            <a:r>
              <a:rPr lang="en-US" dirty="0"/>
              <a:t> Pang, Vijay Vasudevan, and Quoc V Le, “</a:t>
            </a:r>
            <a:r>
              <a:rPr lang="en-US" dirty="0" err="1"/>
              <a:t>Mnasnet</a:t>
            </a:r>
            <a:r>
              <a:rPr lang="en-US" dirty="0"/>
              <a:t>: Platform-aware neural architecture search for mobile,” </a:t>
            </a:r>
            <a:r>
              <a:rPr lang="en-US" i="1" dirty="0" err="1"/>
              <a:t>arXiv</a:t>
            </a:r>
            <a:r>
              <a:rPr lang="en-US" i="1" dirty="0"/>
              <a:t> preprint arXiv:1807.11626 (2018)</a:t>
            </a:r>
            <a:r>
              <a:rPr lang="en-US" dirty="0"/>
              <a:t>, 2018.</a:t>
            </a:r>
          </a:p>
          <a:p>
            <a:pPr marL="146050" indent="0">
              <a:buNone/>
            </a:pPr>
            <a:r>
              <a:rPr lang="en-US" dirty="0"/>
              <a:t>[15] Xin Wang, Fisher Yu, Zi-Yi Dou, and Joseph E Gonzalez, “</a:t>
            </a:r>
            <a:r>
              <a:rPr lang="en-US" dirty="0" err="1"/>
              <a:t>Skipnet</a:t>
            </a:r>
            <a:r>
              <a:rPr lang="en-US" dirty="0"/>
              <a:t>: Learning dynamic routing in convolutional networks,” </a:t>
            </a:r>
            <a:r>
              <a:rPr lang="en-US" i="1" dirty="0" err="1"/>
              <a:t>arXiv</a:t>
            </a:r>
            <a:r>
              <a:rPr lang="en-US" i="1" dirty="0"/>
              <a:t> preprint arXiv:1711.09485 (2017)</a:t>
            </a:r>
            <a:r>
              <a:rPr lang="en-US" dirty="0"/>
              <a:t>, 2017.</a:t>
            </a:r>
          </a:p>
          <a:p>
            <a:pPr marL="14605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48</a:t>
            </a:fld>
            <a:endParaRPr lang="en-GB" dirty="0"/>
          </a:p>
        </p:txBody>
      </p:sp>
      <p:sp>
        <p:nvSpPr>
          <p:cNvPr id="7" name="Google Shape;5978;p39">
            <a:extLst>
              <a:ext uri="{FF2B5EF4-FFF2-40B4-BE49-F238E27FC236}">
                <a16:creationId xmlns:a16="http://schemas.microsoft.com/office/drawing/2014/main" id="{3F39A1AE-4101-4D6F-B5AB-9C97EE79D4FF}"/>
              </a:ext>
            </a:extLst>
          </p:cNvPr>
          <p:cNvSpPr/>
          <p:nvPr/>
        </p:nvSpPr>
        <p:spPr>
          <a:xfrm>
            <a:off x="8336400" y="506099"/>
            <a:ext cx="291814" cy="344701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0614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منابع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n-US" dirty="0"/>
              <a:t>[16] </a:t>
            </a:r>
            <a:r>
              <a:rPr lang="en-US" dirty="0" err="1"/>
              <a:t>Junsong</a:t>
            </a:r>
            <a:r>
              <a:rPr lang="en-US" dirty="0"/>
              <a:t> Wang, </a:t>
            </a:r>
            <a:r>
              <a:rPr lang="en-US" dirty="0" err="1"/>
              <a:t>Qiuwen</a:t>
            </a:r>
            <a:r>
              <a:rPr lang="en-US" dirty="0"/>
              <a:t> Lou, </a:t>
            </a:r>
            <a:r>
              <a:rPr lang="en-US" dirty="0" err="1"/>
              <a:t>Xiaofan</a:t>
            </a:r>
            <a:r>
              <a:rPr lang="en-US" dirty="0"/>
              <a:t> Zhang, Chao Zhu, </a:t>
            </a:r>
            <a:r>
              <a:rPr lang="en-US" dirty="0" err="1"/>
              <a:t>Yonghua</a:t>
            </a:r>
            <a:r>
              <a:rPr lang="en-US" dirty="0"/>
              <a:t> Lin, and Deming Chen, “Design Flow of Accelerating Hybrid Extremely Low Bit-width Neural Network in Embedded FPGA,” </a:t>
            </a:r>
            <a:r>
              <a:rPr lang="en-US" i="1" dirty="0" err="1"/>
              <a:t>arXiv</a:t>
            </a:r>
            <a:r>
              <a:rPr lang="en-US" i="1" dirty="0"/>
              <a:t> preprint arXiv:1808.04311 (2018)</a:t>
            </a:r>
            <a:r>
              <a:rPr lang="en-US" dirty="0"/>
              <a:t>, 2018.</a:t>
            </a:r>
          </a:p>
          <a:p>
            <a:pPr marL="146050" indent="0">
              <a:buNone/>
            </a:pPr>
            <a:r>
              <a:rPr lang="en-US" dirty="0"/>
              <a:t>[17] </a:t>
            </a:r>
            <a:r>
              <a:rPr lang="en-US" dirty="0" err="1"/>
              <a:t>Fengfu</a:t>
            </a:r>
            <a:r>
              <a:rPr lang="en-US" dirty="0"/>
              <a:t> Li, Bo Zhang, and Bin Liu, “Ternary weight networks,” </a:t>
            </a:r>
            <a:r>
              <a:rPr lang="en-US" i="1" dirty="0" err="1"/>
              <a:t>arXiv</a:t>
            </a:r>
            <a:r>
              <a:rPr lang="en-US" i="1" dirty="0"/>
              <a:t> preprint arXiv:1605.04711 (2016)</a:t>
            </a:r>
            <a:r>
              <a:rPr lang="en-US" dirty="0"/>
              <a:t>, 2016.</a:t>
            </a:r>
          </a:p>
          <a:p>
            <a:pPr marL="146050" indent="0">
              <a:buNone/>
            </a:pPr>
            <a:r>
              <a:rPr lang="en-US" dirty="0"/>
              <a:t>[18] </a:t>
            </a:r>
            <a:r>
              <a:rPr lang="en-US" dirty="0" err="1"/>
              <a:t>Shuchang</a:t>
            </a:r>
            <a:r>
              <a:rPr lang="en-US" dirty="0"/>
              <a:t> Zhou, </a:t>
            </a:r>
            <a:r>
              <a:rPr lang="en-US" dirty="0" err="1"/>
              <a:t>Yuxin</a:t>
            </a:r>
            <a:r>
              <a:rPr lang="en-US" dirty="0"/>
              <a:t> Wu, </a:t>
            </a:r>
            <a:r>
              <a:rPr lang="en-US" dirty="0" err="1"/>
              <a:t>Zekun</a:t>
            </a:r>
            <a:r>
              <a:rPr lang="en-US" dirty="0"/>
              <a:t> Ni, </a:t>
            </a:r>
            <a:r>
              <a:rPr lang="en-US" dirty="0" err="1"/>
              <a:t>Xinyu</a:t>
            </a:r>
            <a:r>
              <a:rPr lang="en-US" dirty="0"/>
              <a:t> Zhou, He Wen, and </a:t>
            </a:r>
            <a:r>
              <a:rPr lang="en-US" dirty="0" err="1"/>
              <a:t>Yuheng</a:t>
            </a:r>
            <a:r>
              <a:rPr lang="en-US" dirty="0"/>
              <a:t> Zou, “</a:t>
            </a:r>
            <a:r>
              <a:rPr lang="en-US" dirty="0" err="1"/>
              <a:t>DoReFa</a:t>
            </a:r>
            <a:r>
              <a:rPr lang="en-US" dirty="0"/>
              <a:t>-Net: Training low </a:t>
            </a:r>
            <a:r>
              <a:rPr lang="en-US" dirty="0" err="1"/>
              <a:t>bitwidth</a:t>
            </a:r>
            <a:r>
              <a:rPr lang="en-US" dirty="0"/>
              <a:t> convolutional neural networks with low </a:t>
            </a:r>
            <a:r>
              <a:rPr lang="en-US" dirty="0" err="1"/>
              <a:t>bitwidth</a:t>
            </a:r>
            <a:r>
              <a:rPr lang="en-US" dirty="0"/>
              <a:t> gradients,” </a:t>
            </a:r>
            <a:r>
              <a:rPr lang="en-US" i="1" dirty="0" err="1"/>
              <a:t>arXiv</a:t>
            </a:r>
            <a:r>
              <a:rPr lang="en-US" i="1" dirty="0"/>
              <a:t> preprint arXiv:1606.06160 (2016)</a:t>
            </a:r>
            <a:r>
              <a:rPr lang="en-US" dirty="0"/>
              <a:t>, 2016.</a:t>
            </a:r>
          </a:p>
          <a:p>
            <a:pPr marL="146050" indent="0">
              <a:buNone/>
            </a:pPr>
            <a:r>
              <a:rPr lang="en-US" dirty="0"/>
              <a:t>[19] </a:t>
            </a:r>
            <a:r>
              <a:rPr lang="en-US" dirty="0" err="1"/>
              <a:t>Jiantao</a:t>
            </a:r>
            <a:r>
              <a:rPr lang="en-US" dirty="0"/>
              <a:t> </a:t>
            </a:r>
            <a:r>
              <a:rPr lang="en-US" dirty="0" err="1"/>
              <a:t>Qiu</a:t>
            </a:r>
            <a:r>
              <a:rPr lang="en-US" dirty="0"/>
              <a:t>, </a:t>
            </a:r>
            <a:r>
              <a:rPr lang="en-US" dirty="0" err="1"/>
              <a:t>Jie</a:t>
            </a:r>
            <a:r>
              <a:rPr lang="en-US" dirty="0"/>
              <a:t> Wang, Song Yao, Kaiyuan Guo, </a:t>
            </a:r>
            <a:r>
              <a:rPr lang="en-US" dirty="0" err="1"/>
              <a:t>Boxun</a:t>
            </a:r>
            <a:r>
              <a:rPr lang="en-US" dirty="0"/>
              <a:t> Li, </a:t>
            </a:r>
            <a:r>
              <a:rPr lang="en-US" dirty="0" err="1"/>
              <a:t>Erjin</a:t>
            </a:r>
            <a:r>
              <a:rPr lang="en-US" dirty="0"/>
              <a:t> Zhou, Jincheng Yu, </a:t>
            </a:r>
            <a:r>
              <a:rPr lang="en-US" dirty="0" err="1"/>
              <a:t>Tianqi</a:t>
            </a:r>
            <a:r>
              <a:rPr lang="en-US" dirty="0"/>
              <a:t> Tang, </a:t>
            </a:r>
            <a:r>
              <a:rPr lang="en-US" dirty="0" err="1"/>
              <a:t>Ningyi</a:t>
            </a:r>
            <a:r>
              <a:rPr lang="en-US" dirty="0"/>
              <a:t> Xu, Sen Song, et al. “Going deeper with embedded </a:t>
            </a:r>
            <a:r>
              <a:rPr lang="en-US" dirty="0" err="1"/>
              <a:t>fpga</a:t>
            </a:r>
            <a:r>
              <a:rPr lang="en-US" dirty="0"/>
              <a:t> platform for convolutional neural network”, In </a:t>
            </a:r>
            <a:r>
              <a:rPr lang="en-US" i="1" dirty="0"/>
              <a:t>Proceedings of the 2016 ACM/SIGDA International Symposium on Field-Programmable Gate Arrays</a:t>
            </a:r>
            <a:r>
              <a:rPr lang="en-US" dirty="0"/>
              <a:t>, pp. 26–35, 2016.</a:t>
            </a:r>
          </a:p>
          <a:p>
            <a:pPr marL="146050" indent="0">
              <a:buNone/>
            </a:pPr>
            <a:r>
              <a:rPr lang="en-US" dirty="0"/>
              <a:t>[20] </a:t>
            </a:r>
            <a:r>
              <a:rPr lang="en-US" dirty="0" err="1"/>
              <a:t>Xiangyu</a:t>
            </a:r>
            <a:r>
              <a:rPr lang="en-US" dirty="0"/>
              <a:t> Zhang, Jianhua Zou, Xiang Ming, </a:t>
            </a:r>
            <a:r>
              <a:rPr lang="en-US" dirty="0" err="1"/>
              <a:t>Kaiming</a:t>
            </a:r>
            <a:r>
              <a:rPr lang="en-US" dirty="0"/>
              <a:t> He, and Jian Sun, “Efficient and accurate approximations of nonlinear convolutional networks,” In </a:t>
            </a:r>
            <a:r>
              <a:rPr lang="en-US" i="1" dirty="0"/>
              <a:t>Proceedings of the IEEE Conference on Computer Vision and Pattern Recognition</a:t>
            </a:r>
            <a:r>
              <a:rPr lang="en-US" dirty="0"/>
              <a:t>, pp. 1984–1992, 2015.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49</a:t>
            </a:fld>
            <a:endParaRPr lang="en-GB" dirty="0"/>
          </a:p>
        </p:txBody>
      </p:sp>
      <p:sp>
        <p:nvSpPr>
          <p:cNvPr id="7" name="Google Shape;5978;p39">
            <a:extLst>
              <a:ext uri="{FF2B5EF4-FFF2-40B4-BE49-F238E27FC236}">
                <a16:creationId xmlns:a16="http://schemas.microsoft.com/office/drawing/2014/main" id="{3F39A1AE-4101-4D6F-B5AB-9C97EE79D4FF}"/>
              </a:ext>
            </a:extLst>
          </p:cNvPr>
          <p:cNvSpPr/>
          <p:nvPr/>
        </p:nvSpPr>
        <p:spPr>
          <a:xfrm>
            <a:off x="8336400" y="506099"/>
            <a:ext cx="291814" cy="344701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564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مقدمه و انگیزه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بهترین روش: </a:t>
            </a:r>
            <a:r>
              <a:rPr lang="en-US" sz="1600" dirty="0">
                <a:cs typeface="B Nazanin" panose="00000400000000000000" pitchFamily="2" charset="-78"/>
              </a:rPr>
              <a:t>CNN</a:t>
            </a:r>
            <a:endParaRPr lang="fa-IR" sz="1800" dirty="0">
              <a:cs typeface="B Nazanin" panose="00000400000000000000" pitchFamily="2" charset="-78"/>
            </a:endParaRPr>
          </a:p>
          <a:p>
            <a:pPr marL="742950" lvl="1" indent="-285750" algn="r" rt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الهام گرفته از مغز</a:t>
            </a:r>
          </a:p>
          <a:p>
            <a:pPr marL="742950" lvl="1" indent="-285750" algn="r" rt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طرح ایده: 80 سال پیش/ امکانات: امروزه</a:t>
            </a:r>
          </a:p>
          <a:p>
            <a:pPr marL="742950" lvl="1" indent="-285750" algn="r" rt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توان رقابت با انسان در </a:t>
            </a:r>
            <a:r>
              <a:rPr lang="fa-IR" sz="1600" dirty="0" err="1">
                <a:cs typeface="B Nazanin" panose="00000400000000000000" pitchFamily="2" charset="-78"/>
              </a:rPr>
              <a:t>طبقه‌بندی</a:t>
            </a:r>
            <a:r>
              <a:rPr lang="fa-IR" sz="1600" dirty="0">
                <a:cs typeface="B Nazanin" panose="00000400000000000000" pitchFamily="2" charset="-78"/>
              </a:rPr>
              <a:t> تصاویر</a:t>
            </a:r>
          </a:p>
          <a:p>
            <a:pPr marL="742950" lvl="1" indent="-285750" algn="r" rt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هزینه: پیچیدگی </a:t>
            </a:r>
            <a:r>
              <a:rPr lang="fa-IR" sz="1600" dirty="0" err="1">
                <a:cs typeface="B Nazanin" panose="00000400000000000000" pitchFamily="2" charset="-78"/>
              </a:rPr>
              <a:t>محاسباتی</a:t>
            </a:r>
            <a:r>
              <a:rPr lang="fa-IR" sz="1600" dirty="0">
                <a:cs typeface="B Nazanin" panose="00000400000000000000" pitchFamily="2" charset="-78"/>
              </a:rPr>
              <a:t> بالا</a:t>
            </a:r>
          </a:p>
          <a:p>
            <a:pPr marL="742950" lvl="1" indent="-285750" algn="r" rtl="1">
              <a:spcAft>
                <a:spcPts val="1600"/>
              </a:spcAft>
              <a:buFont typeface="Wingdings" panose="05000000000000000000" pitchFamily="2" charset="2"/>
              <a:buChar char="§"/>
            </a:pPr>
            <a:endParaRPr lang="en-GB" sz="1600" dirty="0">
              <a:cs typeface="B Nazanin" panose="00000400000000000000" pitchFamily="2" charset="-78"/>
            </a:endParaRPr>
          </a:p>
        </p:txBody>
      </p:sp>
      <p:grpSp>
        <p:nvGrpSpPr>
          <p:cNvPr id="4" name="Google Shape;5531;p38">
            <a:extLst>
              <a:ext uri="{FF2B5EF4-FFF2-40B4-BE49-F238E27FC236}">
                <a16:creationId xmlns:a16="http://schemas.microsoft.com/office/drawing/2014/main" id="{8CC2AA20-5C93-4755-A5A3-9AA56E60F473}"/>
              </a:ext>
            </a:extLst>
          </p:cNvPr>
          <p:cNvGrpSpPr/>
          <p:nvPr/>
        </p:nvGrpSpPr>
        <p:grpSpPr>
          <a:xfrm>
            <a:off x="8336400" y="503328"/>
            <a:ext cx="329184" cy="347472"/>
            <a:chOff x="-48233050" y="3569725"/>
            <a:chExt cx="252050" cy="299475"/>
          </a:xfrm>
        </p:grpSpPr>
        <p:sp>
          <p:nvSpPr>
            <p:cNvPr id="5" name="Google Shape;5532;p38">
              <a:extLst>
                <a:ext uri="{FF2B5EF4-FFF2-40B4-BE49-F238E27FC236}">
                  <a16:creationId xmlns:a16="http://schemas.microsoft.com/office/drawing/2014/main" id="{171F40AB-2A09-4DA8-9C4D-7C20F903BB1C}"/>
                </a:ext>
              </a:extLst>
            </p:cNvPr>
            <p:cNvSpPr/>
            <p:nvPr/>
          </p:nvSpPr>
          <p:spPr>
            <a:xfrm>
              <a:off x="-48233050" y="3569725"/>
              <a:ext cx="252050" cy="299475"/>
            </a:xfrm>
            <a:custGeom>
              <a:avLst/>
              <a:gdLst/>
              <a:ahLst/>
              <a:cxnLst/>
              <a:rect l="l" t="t" r="r" b="b"/>
              <a:pathLst>
                <a:path w="10082" h="11979" extrusionOk="0">
                  <a:moveTo>
                    <a:pt x="5230" y="1393"/>
                  </a:moveTo>
                  <a:cubicBezTo>
                    <a:pt x="5419" y="1393"/>
                    <a:pt x="5577" y="1551"/>
                    <a:pt x="5577" y="1740"/>
                  </a:cubicBezTo>
                  <a:lnTo>
                    <a:pt x="5577" y="1960"/>
                  </a:lnTo>
                  <a:cubicBezTo>
                    <a:pt x="5703" y="2023"/>
                    <a:pt x="5829" y="2086"/>
                    <a:pt x="5923" y="2181"/>
                  </a:cubicBezTo>
                  <a:lnTo>
                    <a:pt x="6144" y="2055"/>
                  </a:lnTo>
                  <a:cubicBezTo>
                    <a:pt x="6194" y="2025"/>
                    <a:pt x="6251" y="2011"/>
                    <a:pt x="6308" y="2011"/>
                  </a:cubicBezTo>
                  <a:cubicBezTo>
                    <a:pt x="6430" y="2011"/>
                    <a:pt x="6552" y="2074"/>
                    <a:pt x="6616" y="2181"/>
                  </a:cubicBezTo>
                  <a:lnTo>
                    <a:pt x="7309" y="3410"/>
                  </a:lnTo>
                  <a:cubicBezTo>
                    <a:pt x="7467" y="3725"/>
                    <a:pt x="7246" y="3819"/>
                    <a:pt x="6963" y="3977"/>
                  </a:cubicBezTo>
                  <a:lnTo>
                    <a:pt x="6963" y="4386"/>
                  </a:lnTo>
                  <a:cubicBezTo>
                    <a:pt x="7246" y="4544"/>
                    <a:pt x="7467" y="4670"/>
                    <a:pt x="7309" y="4985"/>
                  </a:cubicBezTo>
                  <a:lnTo>
                    <a:pt x="6616" y="6182"/>
                  </a:lnTo>
                  <a:cubicBezTo>
                    <a:pt x="6531" y="6289"/>
                    <a:pt x="6417" y="6366"/>
                    <a:pt x="6303" y="6366"/>
                  </a:cubicBezTo>
                  <a:cubicBezTo>
                    <a:pt x="6249" y="6366"/>
                    <a:pt x="6195" y="6349"/>
                    <a:pt x="6144" y="6308"/>
                  </a:cubicBezTo>
                  <a:lnTo>
                    <a:pt x="5923" y="6182"/>
                  </a:lnTo>
                  <a:cubicBezTo>
                    <a:pt x="5829" y="6277"/>
                    <a:pt x="5703" y="6340"/>
                    <a:pt x="5577" y="6403"/>
                  </a:cubicBezTo>
                  <a:lnTo>
                    <a:pt x="5577" y="6623"/>
                  </a:lnTo>
                  <a:cubicBezTo>
                    <a:pt x="5577" y="6812"/>
                    <a:pt x="5419" y="6970"/>
                    <a:pt x="5230" y="6970"/>
                  </a:cubicBezTo>
                  <a:lnTo>
                    <a:pt x="3812" y="6970"/>
                  </a:lnTo>
                  <a:cubicBezTo>
                    <a:pt x="3623" y="6970"/>
                    <a:pt x="3466" y="6812"/>
                    <a:pt x="3466" y="6623"/>
                  </a:cubicBezTo>
                  <a:lnTo>
                    <a:pt x="3466" y="6403"/>
                  </a:lnTo>
                  <a:cubicBezTo>
                    <a:pt x="3340" y="6340"/>
                    <a:pt x="3214" y="6277"/>
                    <a:pt x="3119" y="6182"/>
                  </a:cubicBezTo>
                  <a:lnTo>
                    <a:pt x="2899" y="6308"/>
                  </a:lnTo>
                  <a:cubicBezTo>
                    <a:pt x="2848" y="6338"/>
                    <a:pt x="2791" y="6352"/>
                    <a:pt x="2734" y="6352"/>
                  </a:cubicBezTo>
                  <a:cubicBezTo>
                    <a:pt x="2613" y="6352"/>
                    <a:pt x="2490" y="6289"/>
                    <a:pt x="2426" y="6182"/>
                  </a:cubicBezTo>
                  <a:lnTo>
                    <a:pt x="1733" y="4985"/>
                  </a:lnTo>
                  <a:cubicBezTo>
                    <a:pt x="1638" y="4827"/>
                    <a:pt x="1670" y="4575"/>
                    <a:pt x="1859" y="4512"/>
                  </a:cubicBezTo>
                  <a:lnTo>
                    <a:pt x="2048" y="4386"/>
                  </a:lnTo>
                  <a:lnTo>
                    <a:pt x="2048" y="3977"/>
                  </a:lnTo>
                  <a:lnTo>
                    <a:pt x="1859" y="3882"/>
                  </a:lnTo>
                  <a:cubicBezTo>
                    <a:pt x="1702" y="3788"/>
                    <a:pt x="1607" y="3536"/>
                    <a:pt x="1733" y="3410"/>
                  </a:cubicBezTo>
                  <a:lnTo>
                    <a:pt x="2426" y="2181"/>
                  </a:lnTo>
                  <a:cubicBezTo>
                    <a:pt x="2490" y="2074"/>
                    <a:pt x="2612" y="1997"/>
                    <a:pt x="2733" y="1997"/>
                  </a:cubicBezTo>
                  <a:cubicBezTo>
                    <a:pt x="2790" y="1997"/>
                    <a:pt x="2848" y="2014"/>
                    <a:pt x="2899" y="2055"/>
                  </a:cubicBezTo>
                  <a:lnTo>
                    <a:pt x="3119" y="2181"/>
                  </a:lnTo>
                  <a:cubicBezTo>
                    <a:pt x="3214" y="2086"/>
                    <a:pt x="3340" y="2023"/>
                    <a:pt x="3466" y="1960"/>
                  </a:cubicBezTo>
                  <a:lnTo>
                    <a:pt x="3466" y="1740"/>
                  </a:lnTo>
                  <a:cubicBezTo>
                    <a:pt x="3466" y="1551"/>
                    <a:pt x="3623" y="1393"/>
                    <a:pt x="3812" y="1393"/>
                  </a:cubicBezTo>
                  <a:close/>
                  <a:moveTo>
                    <a:pt x="4547" y="0"/>
                  </a:moveTo>
                  <a:cubicBezTo>
                    <a:pt x="3499" y="0"/>
                    <a:pt x="2484" y="337"/>
                    <a:pt x="1670" y="984"/>
                  </a:cubicBezTo>
                  <a:cubicBezTo>
                    <a:pt x="630" y="1866"/>
                    <a:pt x="0" y="3158"/>
                    <a:pt x="0" y="4544"/>
                  </a:cubicBezTo>
                  <a:cubicBezTo>
                    <a:pt x="0" y="5804"/>
                    <a:pt x="504" y="6970"/>
                    <a:pt x="1418" y="7852"/>
                  </a:cubicBezTo>
                  <a:lnTo>
                    <a:pt x="1418" y="11632"/>
                  </a:lnTo>
                  <a:cubicBezTo>
                    <a:pt x="1418" y="11821"/>
                    <a:pt x="1575" y="11979"/>
                    <a:pt x="1765" y="11979"/>
                  </a:cubicBezTo>
                  <a:lnTo>
                    <a:pt x="5986" y="11979"/>
                  </a:lnTo>
                  <a:cubicBezTo>
                    <a:pt x="6175" y="11979"/>
                    <a:pt x="6333" y="11821"/>
                    <a:pt x="6333" y="11632"/>
                  </a:cubicBezTo>
                  <a:lnTo>
                    <a:pt x="6333" y="10530"/>
                  </a:lnTo>
                  <a:lnTo>
                    <a:pt x="8097" y="10530"/>
                  </a:lnTo>
                  <a:cubicBezTo>
                    <a:pt x="8286" y="10530"/>
                    <a:pt x="8444" y="10372"/>
                    <a:pt x="8444" y="10183"/>
                  </a:cubicBezTo>
                  <a:lnTo>
                    <a:pt x="8444" y="8387"/>
                  </a:lnTo>
                  <a:lnTo>
                    <a:pt x="9042" y="8387"/>
                  </a:lnTo>
                  <a:cubicBezTo>
                    <a:pt x="9389" y="8387"/>
                    <a:pt x="9767" y="8198"/>
                    <a:pt x="9956" y="7883"/>
                  </a:cubicBezTo>
                  <a:cubicBezTo>
                    <a:pt x="10082" y="7568"/>
                    <a:pt x="10082" y="7190"/>
                    <a:pt x="9924" y="6875"/>
                  </a:cubicBezTo>
                  <a:lnTo>
                    <a:pt x="9042" y="5237"/>
                  </a:lnTo>
                  <a:cubicBezTo>
                    <a:pt x="9137" y="4701"/>
                    <a:pt x="9137" y="4134"/>
                    <a:pt x="9011" y="3599"/>
                  </a:cubicBezTo>
                  <a:cubicBezTo>
                    <a:pt x="8664" y="1866"/>
                    <a:pt x="7246" y="480"/>
                    <a:pt x="5545" y="102"/>
                  </a:cubicBezTo>
                  <a:cubicBezTo>
                    <a:pt x="5213" y="34"/>
                    <a:pt x="4878" y="0"/>
                    <a:pt x="45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533;p38">
              <a:extLst>
                <a:ext uri="{FF2B5EF4-FFF2-40B4-BE49-F238E27FC236}">
                  <a16:creationId xmlns:a16="http://schemas.microsoft.com/office/drawing/2014/main" id="{53BED77C-6323-4020-9D77-492FB0F4819E}"/>
                </a:ext>
              </a:extLst>
            </p:cNvPr>
            <p:cNvSpPr/>
            <p:nvPr/>
          </p:nvSpPr>
          <p:spPr>
            <a:xfrm>
              <a:off x="-48170050" y="3622650"/>
              <a:ext cx="100050" cy="103225"/>
            </a:xfrm>
            <a:custGeom>
              <a:avLst/>
              <a:gdLst/>
              <a:ahLst/>
              <a:cxnLst/>
              <a:rect l="l" t="t" r="r" b="b"/>
              <a:pathLst>
                <a:path w="4002" h="4129" extrusionOk="0">
                  <a:moveTo>
                    <a:pt x="1985" y="1009"/>
                  </a:moveTo>
                  <a:cubicBezTo>
                    <a:pt x="2584" y="1009"/>
                    <a:pt x="3057" y="1482"/>
                    <a:pt x="3057" y="2080"/>
                  </a:cubicBezTo>
                  <a:cubicBezTo>
                    <a:pt x="3057" y="2647"/>
                    <a:pt x="2584" y="3120"/>
                    <a:pt x="1985" y="3120"/>
                  </a:cubicBezTo>
                  <a:cubicBezTo>
                    <a:pt x="1418" y="3120"/>
                    <a:pt x="946" y="2647"/>
                    <a:pt x="946" y="2080"/>
                  </a:cubicBezTo>
                  <a:cubicBezTo>
                    <a:pt x="946" y="1482"/>
                    <a:pt x="1418" y="1009"/>
                    <a:pt x="1985" y="1009"/>
                  </a:cubicBezTo>
                  <a:close/>
                  <a:moveTo>
                    <a:pt x="1639" y="1"/>
                  </a:moveTo>
                  <a:lnTo>
                    <a:pt x="1639" y="127"/>
                  </a:lnTo>
                  <a:cubicBezTo>
                    <a:pt x="1639" y="284"/>
                    <a:pt x="1576" y="410"/>
                    <a:pt x="1418" y="442"/>
                  </a:cubicBezTo>
                  <a:cubicBezTo>
                    <a:pt x="1198" y="537"/>
                    <a:pt x="1009" y="631"/>
                    <a:pt x="851" y="757"/>
                  </a:cubicBezTo>
                  <a:cubicBezTo>
                    <a:pt x="770" y="818"/>
                    <a:pt x="689" y="853"/>
                    <a:pt x="607" y="853"/>
                  </a:cubicBezTo>
                  <a:cubicBezTo>
                    <a:pt x="562" y="853"/>
                    <a:pt x="518" y="842"/>
                    <a:pt x="473" y="820"/>
                  </a:cubicBezTo>
                  <a:lnTo>
                    <a:pt x="347" y="726"/>
                  </a:lnTo>
                  <a:lnTo>
                    <a:pt x="1" y="1324"/>
                  </a:lnTo>
                  <a:lnTo>
                    <a:pt x="127" y="1387"/>
                  </a:lnTo>
                  <a:cubicBezTo>
                    <a:pt x="221" y="1482"/>
                    <a:pt x="316" y="1639"/>
                    <a:pt x="253" y="1765"/>
                  </a:cubicBezTo>
                  <a:cubicBezTo>
                    <a:pt x="221" y="1986"/>
                    <a:pt x="221" y="2143"/>
                    <a:pt x="253" y="2395"/>
                  </a:cubicBezTo>
                  <a:cubicBezTo>
                    <a:pt x="316" y="2553"/>
                    <a:pt x="221" y="2647"/>
                    <a:pt x="127" y="2742"/>
                  </a:cubicBezTo>
                  <a:lnTo>
                    <a:pt x="1" y="2805"/>
                  </a:lnTo>
                  <a:lnTo>
                    <a:pt x="347" y="3403"/>
                  </a:lnTo>
                  <a:lnTo>
                    <a:pt x="473" y="3340"/>
                  </a:lnTo>
                  <a:cubicBezTo>
                    <a:pt x="532" y="3297"/>
                    <a:pt x="590" y="3273"/>
                    <a:pt x="649" y="3273"/>
                  </a:cubicBezTo>
                  <a:cubicBezTo>
                    <a:pt x="716" y="3273"/>
                    <a:pt x="784" y="3304"/>
                    <a:pt x="851" y="3372"/>
                  </a:cubicBezTo>
                  <a:cubicBezTo>
                    <a:pt x="1009" y="3529"/>
                    <a:pt x="1198" y="3592"/>
                    <a:pt x="1418" y="3687"/>
                  </a:cubicBezTo>
                  <a:cubicBezTo>
                    <a:pt x="1576" y="3718"/>
                    <a:pt x="1639" y="3876"/>
                    <a:pt x="1639" y="4002"/>
                  </a:cubicBezTo>
                  <a:lnTo>
                    <a:pt x="1639" y="4128"/>
                  </a:lnTo>
                  <a:lnTo>
                    <a:pt x="2364" y="4128"/>
                  </a:lnTo>
                  <a:lnTo>
                    <a:pt x="2364" y="4002"/>
                  </a:lnTo>
                  <a:cubicBezTo>
                    <a:pt x="2364" y="3845"/>
                    <a:pt x="2427" y="3718"/>
                    <a:pt x="2584" y="3687"/>
                  </a:cubicBezTo>
                  <a:cubicBezTo>
                    <a:pt x="2805" y="3592"/>
                    <a:pt x="2994" y="3498"/>
                    <a:pt x="3151" y="3372"/>
                  </a:cubicBezTo>
                  <a:cubicBezTo>
                    <a:pt x="3224" y="3317"/>
                    <a:pt x="3298" y="3283"/>
                    <a:pt x="3371" y="3283"/>
                  </a:cubicBezTo>
                  <a:cubicBezTo>
                    <a:pt x="3424" y="3283"/>
                    <a:pt x="3476" y="3301"/>
                    <a:pt x="3529" y="3340"/>
                  </a:cubicBezTo>
                  <a:lnTo>
                    <a:pt x="3655" y="3403"/>
                  </a:lnTo>
                  <a:lnTo>
                    <a:pt x="4002" y="2805"/>
                  </a:lnTo>
                  <a:lnTo>
                    <a:pt x="3876" y="2742"/>
                  </a:lnTo>
                  <a:cubicBezTo>
                    <a:pt x="3781" y="2647"/>
                    <a:pt x="3687" y="2490"/>
                    <a:pt x="3750" y="2395"/>
                  </a:cubicBezTo>
                  <a:cubicBezTo>
                    <a:pt x="3781" y="2143"/>
                    <a:pt x="3781" y="1986"/>
                    <a:pt x="3750" y="1765"/>
                  </a:cubicBezTo>
                  <a:cubicBezTo>
                    <a:pt x="3687" y="1608"/>
                    <a:pt x="3781" y="1482"/>
                    <a:pt x="3876" y="1387"/>
                  </a:cubicBezTo>
                  <a:lnTo>
                    <a:pt x="4002" y="1324"/>
                  </a:lnTo>
                  <a:lnTo>
                    <a:pt x="3655" y="726"/>
                  </a:lnTo>
                  <a:lnTo>
                    <a:pt x="3529" y="820"/>
                  </a:lnTo>
                  <a:cubicBezTo>
                    <a:pt x="3477" y="846"/>
                    <a:pt x="3425" y="861"/>
                    <a:pt x="3373" y="861"/>
                  </a:cubicBezTo>
                  <a:cubicBezTo>
                    <a:pt x="3299" y="861"/>
                    <a:pt x="3225" y="831"/>
                    <a:pt x="3151" y="757"/>
                  </a:cubicBezTo>
                  <a:cubicBezTo>
                    <a:pt x="2994" y="600"/>
                    <a:pt x="2805" y="537"/>
                    <a:pt x="2584" y="442"/>
                  </a:cubicBezTo>
                  <a:cubicBezTo>
                    <a:pt x="2427" y="410"/>
                    <a:pt x="2364" y="253"/>
                    <a:pt x="2364" y="127"/>
                  </a:cubicBezTo>
                  <a:lnTo>
                    <a:pt x="2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534;p38">
              <a:extLst>
                <a:ext uri="{FF2B5EF4-FFF2-40B4-BE49-F238E27FC236}">
                  <a16:creationId xmlns:a16="http://schemas.microsoft.com/office/drawing/2014/main" id="{2F290C3F-E462-4C61-B7FD-A6F1BA84100D}"/>
                </a:ext>
              </a:extLst>
            </p:cNvPr>
            <p:cNvSpPr/>
            <p:nvPr/>
          </p:nvSpPr>
          <p:spPr>
            <a:xfrm>
              <a:off x="-48129100" y="36652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6" y="567"/>
                    <a:pt x="726" y="378"/>
                  </a:cubicBezTo>
                  <a:cubicBezTo>
                    <a:pt x="726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E990A10-A486-4EF4-977D-26244389D378}"/>
              </a:ext>
            </a:extLst>
          </p:cNvPr>
          <p:cNvSpPr txBox="1"/>
          <p:nvPr/>
        </p:nvSpPr>
        <p:spPr>
          <a:xfrm>
            <a:off x="1400821" y="3655207"/>
            <a:ext cx="3299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شکل 2- نمایش عملکرد یک </a:t>
            </a:r>
            <a:r>
              <a:rPr lang="en-US" sz="1200" dirty="0">
                <a:solidFill>
                  <a:schemeClr val="accent5"/>
                </a:solidFill>
                <a:cs typeface="B Nazanin" panose="00000400000000000000" pitchFamily="2" charset="-78"/>
              </a:rPr>
              <a:t>CNN</a:t>
            </a:r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 [27]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A5AFB3-D6BD-4A3F-B24F-10EC569B18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0821" y="1654481"/>
            <a:ext cx="3299983" cy="19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36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منابع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n-US" dirty="0"/>
              <a:t>[21] </a:t>
            </a:r>
            <a:r>
              <a:rPr lang="en-US" dirty="0" err="1"/>
              <a:t>Baoyuan</a:t>
            </a:r>
            <a:r>
              <a:rPr lang="en-US" dirty="0"/>
              <a:t> Liu, Min Wang, Hassan </a:t>
            </a:r>
            <a:r>
              <a:rPr lang="en-US" dirty="0" err="1"/>
              <a:t>Foroosh</a:t>
            </a:r>
            <a:r>
              <a:rPr lang="en-US" dirty="0"/>
              <a:t>, Marshall </a:t>
            </a:r>
            <a:r>
              <a:rPr lang="en-US" dirty="0" err="1"/>
              <a:t>Tappen</a:t>
            </a:r>
            <a:r>
              <a:rPr lang="en-US" dirty="0"/>
              <a:t>, and Marianna </a:t>
            </a:r>
            <a:r>
              <a:rPr lang="en-US" dirty="0" err="1"/>
              <a:t>Pensky</a:t>
            </a:r>
            <a:r>
              <a:rPr lang="en-US" dirty="0"/>
              <a:t>, “Sparse convolutional neural networks,” In </a:t>
            </a:r>
            <a:r>
              <a:rPr lang="en-US" i="1" dirty="0"/>
              <a:t>Proceedings of the IEEE Conference on Computer Vision and Pattern Recognition</a:t>
            </a:r>
            <a:r>
              <a:rPr lang="en-US" dirty="0"/>
              <a:t>, pp.806–814, 2015.</a:t>
            </a:r>
          </a:p>
          <a:p>
            <a:pPr marL="146050" indent="0">
              <a:buNone/>
            </a:pPr>
            <a:r>
              <a:rPr lang="en-US" dirty="0"/>
              <a:t>[22] Song Han, </a:t>
            </a:r>
            <a:r>
              <a:rPr lang="en-US" dirty="0" err="1"/>
              <a:t>Huizi</a:t>
            </a:r>
            <a:r>
              <a:rPr lang="en-US" dirty="0"/>
              <a:t> Mao, and William J Dally, “Deep compression: Compressing deep neural networks with pruning, trained quantization and </a:t>
            </a:r>
            <a:r>
              <a:rPr lang="en-US" dirty="0" err="1"/>
              <a:t>huffman</a:t>
            </a:r>
            <a:r>
              <a:rPr lang="en-US" dirty="0"/>
              <a:t> coding,” </a:t>
            </a:r>
            <a:r>
              <a:rPr lang="en-US" i="1" dirty="0" err="1"/>
              <a:t>arXiv</a:t>
            </a:r>
            <a:r>
              <a:rPr lang="en-US" i="1" dirty="0"/>
              <a:t> preprint arXiv:1510.00149 (2015)</a:t>
            </a:r>
            <a:r>
              <a:rPr lang="en-US" dirty="0"/>
              <a:t>, 2015.</a:t>
            </a:r>
          </a:p>
          <a:p>
            <a:pPr marL="146050" indent="0">
              <a:buNone/>
            </a:pPr>
            <a:r>
              <a:rPr lang="en-US" dirty="0"/>
              <a:t>[23] D. Wang, J. An, and K. Xu, “</a:t>
            </a:r>
            <a:r>
              <a:rPr lang="en-US" dirty="0" err="1"/>
              <a:t>PipeCNN</a:t>
            </a:r>
            <a:r>
              <a:rPr lang="en-US" dirty="0"/>
              <a:t>: An OpenCL-Based FPGA Accelerator for Large-Scale Convolution Neuron Networks,” </a:t>
            </a:r>
            <a:r>
              <a:rPr lang="en-US" i="1" dirty="0" err="1"/>
              <a:t>CoRR</a:t>
            </a:r>
            <a:r>
              <a:rPr lang="en-US" dirty="0"/>
              <a:t>, abs/1611.02450, 2016.</a:t>
            </a:r>
          </a:p>
          <a:p>
            <a:pPr marL="146050" indent="0">
              <a:buNone/>
            </a:pPr>
            <a:r>
              <a:rPr lang="en-US" dirty="0"/>
              <a:t>[24] Y. </a:t>
            </a:r>
            <a:r>
              <a:rPr lang="en-US" dirty="0" err="1"/>
              <a:t>Umuroglu</a:t>
            </a:r>
            <a:r>
              <a:rPr lang="en-US" dirty="0"/>
              <a:t>, N. J. Fraser, G. Gambardella, M. </a:t>
            </a:r>
            <a:r>
              <a:rPr lang="en-US" dirty="0" err="1"/>
              <a:t>Blott</a:t>
            </a:r>
            <a:r>
              <a:rPr lang="en-US" dirty="0"/>
              <a:t>, P. H. W. Leong, M. Jahre, and K. A. </a:t>
            </a:r>
            <a:r>
              <a:rPr lang="en-US" dirty="0" err="1"/>
              <a:t>Vissers</a:t>
            </a:r>
            <a:r>
              <a:rPr lang="en-US" dirty="0"/>
              <a:t>, “FINN: A framework for fast, scalable binarized neural network inference,” </a:t>
            </a:r>
            <a:r>
              <a:rPr lang="en-US" i="1" dirty="0" err="1"/>
              <a:t>CoRR</a:t>
            </a:r>
            <a:r>
              <a:rPr lang="en-US" dirty="0"/>
              <a:t>, abs/1612.07119, 2016.</a:t>
            </a:r>
          </a:p>
          <a:p>
            <a:pPr marL="146050" indent="0">
              <a:buNone/>
            </a:pPr>
            <a:r>
              <a:rPr lang="en-US" dirty="0"/>
              <a:t>[25] Xilinx, “</a:t>
            </a:r>
            <a:r>
              <a:rPr lang="en-US" dirty="0" err="1"/>
              <a:t>Vivado</a:t>
            </a:r>
            <a:r>
              <a:rPr lang="en-US" dirty="0"/>
              <a:t> High-Level Synthesis,” [Online]. Available: https://www.xilinx.com/products/designtools/vivado/integration/esl-design.html. [Accessed May, 2019].</a:t>
            </a:r>
          </a:p>
          <a:p>
            <a:pPr marL="14605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50</a:t>
            </a:fld>
            <a:endParaRPr lang="en-GB" dirty="0"/>
          </a:p>
        </p:txBody>
      </p:sp>
      <p:sp>
        <p:nvSpPr>
          <p:cNvPr id="7" name="Google Shape;5978;p39">
            <a:extLst>
              <a:ext uri="{FF2B5EF4-FFF2-40B4-BE49-F238E27FC236}">
                <a16:creationId xmlns:a16="http://schemas.microsoft.com/office/drawing/2014/main" id="{3F39A1AE-4101-4D6F-B5AB-9C97EE79D4FF}"/>
              </a:ext>
            </a:extLst>
          </p:cNvPr>
          <p:cNvSpPr/>
          <p:nvPr/>
        </p:nvSpPr>
        <p:spPr>
          <a:xfrm>
            <a:off x="8336400" y="506099"/>
            <a:ext cx="291814" cy="344701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456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منابع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n-US" dirty="0"/>
              <a:t>[26] G. Venkatesh, E. </a:t>
            </a:r>
            <a:r>
              <a:rPr lang="en-US" dirty="0" err="1"/>
              <a:t>Nurvitadhi</a:t>
            </a:r>
            <a:r>
              <a:rPr lang="en-US" dirty="0"/>
              <a:t>, and D. Marr, “Accelerating deep convolutional networks using low-precision and sparsity,” </a:t>
            </a:r>
            <a:r>
              <a:rPr lang="en-US" i="1" dirty="0"/>
              <a:t>arXiv.org</a:t>
            </a:r>
            <a:r>
              <a:rPr lang="en-US" dirty="0"/>
              <a:t>, 2016. [Online]. Available: http://arxiv.org/abs/1610.00324. [Accessed May, 2019].</a:t>
            </a:r>
          </a:p>
          <a:p>
            <a:pPr marL="146050" indent="0">
              <a:buNone/>
            </a:pPr>
            <a:r>
              <a:rPr lang="en-US" dirty="0"/>
              <a:t>[27] D. </a:t>
            </a:r>
            <a:r>
              <a:rPr lang="en-US" dirty="0" err="1"/>
              <a:t>Gschwend</a:t>
            </a:r>
            <a:r>
              <a:rPr lang="en-US" dirty="0"/>
              <a:t>, "</a:t>
            </a:r>
            <a:r>
              <a:rPr lang="en-US" dirty="0" err="1"/>
              <a:t>ZynqNet</a:t>
            </a:r>
            <a:r>
              <a:rPr lang="en-US" dirty="0"/>
              <a:t>: An FPGA-Accelerated Embedded Convolutional Neural Network", Master's, ETH Zurich, 2016.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51</a:t>
            </a:fld>
            <a:endParaRPr lang="en-GB" dirty="0"/>
          </a:p>
        </p:txBody>
      </p:sp>
      <p:sp>
        <p:nvSpPr>
          <p:cNvPr id="7" name="Google Shape;5978;p39">
            <a:extLst>
              <a:ext uri="{FF2B5EF4-FFF2-40B4-BE49-F238E27FC236}">
                <a16:creationId xmlns:a16="http://schemas.microsoft.com/office/drawing/2014/main" id="{3F39A1AE-4101-4D6F-B5AB-9C97EE79D4FF}"/>
              </a:ext>
            </a:extLst>
          </p:cNvPr>
          <p:cNvSpPr/>
          <p:nvPr/>
        </p:nvSpPr>
        <p:spPr>
          <a:xfrm>
            <a:off x="8336400" y="506099"/>
            <a:ext cx="291814" cy="344701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297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"/>
          <p:cNvSpPr txBox="1">
            <a:spLocks noGrp="1"/>
          </p:cNvSpPr>
          <p:nvPr>
            <p:ph type="body" idx="1"/>
          </p:nvPr>
        </p:nvSpPr>
        <p:spPr>
          <a:xfrm>
            <a:off x="4018025" y="1354894"/>
            <a:ext cx="4318500" cy="91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1600"/>
              </a:spcBef>
              <a:spcAft>
                <a:spcPts val="1600"/>
              </a:spcAft>
              <a:buNone/>
            </a:pPr>
            <a:r>
              <a:rPr lang="fa-IR" sz="2400" dirty="0">
                <a:cs typeface="B Nazanin" panose="00000400000000000000" pitchFamily="2" charset="-78"/>
              </a:rPr>
              <a:t>از توجه شما </a:t>
            </a:r>
            <a:r>
              <a:rPr lang="fa-IR" sz="2400" dirty="0" err="1">
                <a:cs typeface="B Nazanin" panose="00000400000000000000" pitchFamily="2" charset="-78"/>
              </a:rPr>
              <a:t>سپاس‌گزارم</a:t>
            </a:r>
            <a:r>
              <a:rPr lang="fa-IR" sz="2400" dirty="0">
                <a:cs typeface="B Nazanin" panose="00000400000000000000" pitchFamily="2" charset="-78"/>
              </a:rPr>
              <a:t>!</a:t>
            </a:r>
            <a:endParaRPr sz="24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D321A-C839-4794-871A-8EC5F1E324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F534D6-7821-42EC-AD0E-FCC593C611B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t="8474" r="10910" b="14849"/>
          <a:stretch/>
        </p:blipFill>
        <p:spPr>
          <a:xfrm>
            <a:off x="0" y="2768921"/>
            <a:ext cx="9144049" cy="1804859"/>
          </a:xfrm>
          <a:custGeom>
            <a:avLst/>
            <a:gdLst>
              <a:gd name="connsiteX0" fmla="*/ 0 w 12192000"/>
              <a:gd name="connsiteY0" fmla="*/ 0 h 3465513"/>
              <a:gd name="connsiteX1" fmla="*/ 12192000 w 12192000"/>
              <a:gd name="connsiteY1" fmla="*/ 0 h 3465513"/>
              <a:gd name="connsiteX2" fmla="*/ 12192000 w 12192000"/>
              <a:gd name="connsiteY2" fmla="*/ 3465513 h 3465513"/>
              <a:gd name="connsiteX3" fmla="*/ 0 w 12192000"/>
              <a:gd name="connsiteY3" fmla="*/ 3465513 h 346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65513">
                <a:moveTo>
                  <a:pt x="0" y="0"/>
                </a:moveTo>
                <a:lnTo>
                  <a:pt x="12192000" y="0"/>
                </a:lnTo>
                <a:lnTo>
                  <a:pt x="12192000" y="3465513"/>
                </a:lnTo>
                <a:lnTo>
                  <a:pt x="0" y="3465513"/>
                </a:lnTo>
                <a:close/>
              </a:path>
            </a:pathLst>
          </a:cu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BEA1AEB-7DA9-4148-AABB-5B286827F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1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800" dirty="0" err="1">
                <a:cs typeface="B Nazanin" panose="00000400000000000000" pitchFamily="2" charset="-78"/>
              </a:rPr>
              <a:t>سیستم‌های</a:t>
            </a:r>
            <a:r>
              <a:rPr lang="fa-IR" sz="1800" dirty="0">
                <a:cs typeface="B Nazanin" panose="00000400000000000000" pitchFamily="2" charset="-78"/>
              </a:rPr>
              <a:t> نهفته و </a:t>
            </a:r>
            <a:r>
              <a:rPr lang="en-US" sz="1600" dirty="0">
                <a:cs typeface="B Nazanin" panose="00000400000000000000" pitchFamily="2" charset="-78"/>
              </a:rPr>
              <a:t>CNN</a:t>
            </a:r>
            <a:endParaRPr sz="1800" dirty="0">
              <a:cs typeface="B Nazanin" panose="00000400000000000000" pitchFamily="2" charset="-78"/>
            </a:endParaRPr>
          </a:p>
        </p:txBody>
      </p:sp>
      <p:sp>
        <p:nvSpPr>
          <p:cNvPr id="572" name="Google Shape;572;p31"/>
          <p:cNvSpPr txBox="1">
            <a:spLocks noGrp="1"/>
          </p:cNvSpPr>
          <p:nvPr>
            <p:ph type="title"/>
          </p:nvPr>
        </p:nvSpPr>
        <p:spPr>
          <a:xfrm>
            <a:off x="5532750" y="1195700"/>
            <a:ext cx="2642700" cy="9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r" rtl="1">
              <a:lnSpc>
                <a:spcPct val="115000"/>
              </a:lnSpc>
              <a:spcAft>
                <a:spcPts val="1600"/>
              </a:spcAft>
              <a:buClrTx/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dk1"/>
                </a:solidFill>
                <a:cs typeface="B Nazanin" panose="00000400000000000000" pitchFamily="2" charset="-78"/>
              </a:rPr>
              <a:t>قابل انجام با </a:t>
            </a:r>
            <a:r>
              <a:rPr lang="en-US" sz="1600" dirty="0">
                <a:solidFill>
                  <a:schemeClr val="dk1"/>
                </a:solidFill>
                <a:cs typeface="B Nazanin" panose="00000400000000000000" pitchFamily="2" charset="-78"/>
              </a:rPr>
              <a:t>GPU</a:t>
            </a:r>
            <a:r>
              <a:rPr lang="fa-IR" dirty="0">
                <a:solidFill>
                  <a:schemeClr val="dk1"/>
                </a:solidFill>
                <a:cs typeface="B Nazanin" panose="00000400000000000000" pitchFamily="2" charset="-78"/>
              </a:rPr>
              <a:t> اما: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573" name="Google Shape;573;p31"/>
          <p:cNvSpPr txBox="1">
            <a:spLocks noGrp="1"/>
          </p:cNvSpPr>
          <p:nvPr>
            <p:ph type="body" idx="1"/>
          </p:nvPr>
        </p:nvSpPr>
        <p:spPr>
          <a:xfrm>
            <a:off x="4730961" y="2830027"/>
            <a:ext cx="3444490" cy="5803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1600"/>
              </a:spcAft>
              <a:buSzPct val="115000"/>
              <a:buNone/>
            </a:pPr>
            <a:r>
              <a:rPr lang="fa-IR" sz="1400" dirty="0" err="1">
                <a:cs typeface="B Nazanin" panose="00000400000000000000" pitchFamily="2" charset="-78"/>
              </a:rPr>
              <a:t>اندازه‌ی</a:t>
            </a:r>
            <a:r>
              <a:rPr lang="fa-IR" sz="1400" dirty="0">
                <a:cs typeface="B Nazanin" panose="00000400000000000000" pitchFamily="2" charset="-78"/>
              </a:rPr>
              <a:t> کوچک، کارآمدی بالا، قدرت </a:t>
            </a:r>
            <a:r>
              <a:rPr lang="fa-IR" sz="1400" dirty="0" err="1">
                <a:cs typeface="B Nazanin" panose="00000400000000000000" pitchFamily="2" charset="-78"/>
              </a:rPr>
              <a:t>محاسباتی</a:t>
            </a:r>
            <a:r>
              <a:rPr lang="fa-IR" sz="1400" dirty="0">
                <a:cs typeface="B Nazanin" panose="00000400000000000000" pitchFamily="2" charset="-78"/>
              </a:rPr>
              <a:t> زیاد</a:t>
            </a:r>
            <a:endParaRPr sz="1800" dirty="0">
              <a:cs typeface="B Nazanin" panose="00000400000000000000" pitchFamily="2" charset="-78"/>
            </a:endParaRPr>
          </a:p>
        </p:txBody>
      </p:sp>
      <p:grpSp>
        <p:nvGrpSpPr>
          <p:cNvPr id="574" name="Google Shape;574;p31"/>
          <p:cNvGrpSpPr/>
          <p:nvPr/>
        </p:nvGrpSpPr>
        <p:grpSpPr>
          <a:xfrm>
            <a:off x="596402" y="1727943"/>
            <a:ext cx="1387497" cy="2767214"/>
            <a:chOff x="3983627" y="1676395"/>
            <a:chExt cx="1449538" cy="2881914"/>
          </a:xfrm>
        </p:grpSpPr>
        <p:sp>
          <p:nvSpPr>
            <p:cNvPr id="575" name="Google Shape;575;p31"/>
            <p:cNvSpPr/>
            <p:nvPr/>
          </p:nvSpPr>
          <p:spPr>
            <a:xfrm rot="-5400000">
              <a:off x="3276827" y="2404608"/>
              <a:ext cx="2860500" cy="1446900"/>
            </a:xfrm>
            <a:prstGeom prst="roundRect">
              <a:avLst>
                <a:gd name="adj" fmla="val 4551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 rot="-5400000">
              <a:off x="3279465" y="2383195"/>
              <a:ext cx="2860500" cy="1446900"/>
            </a:xfrm>
            <a:prstGeom prst="roundRect">
              <a:avLst>
                <a:gd name="adj" fmla="val 4551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4473243" y="4300359"/>
              <a:ext cx="472800" cy="768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8" name="Google Shape;578;p31" descr="offset_comp_342327_edited.jpg"/>
          <p:cNvPicPr preferRelativeResize="0"/>
          <p:nvPr/>
        </p:nvPicPr>
        <p:blipFill rotWithShape="1">
          <a:blip r:embed="rId3">
            <a:alphaModFix/>
          </a:blip>
          <a:srcRect l="37035" t="24455" r="37029" b="24455"/>
          <a:stretch/>
        </p:blipFill>
        <p:spPr>
          <a:xfrm>
            <a:off x="595000" y="1728137"/>
            <a:ext cx="1389300" cy="2372700"/>
          </a:xfrm>
          <a:prstGeom prst="round2SameRect">
            <a:avLst>
              <a:gd name="adj1" fmla="val 4129"/>
              <a:gd name="adj2" fmla="val 0"/>
            </a:avLst>
          </a:prstGeom>
          <a:noFill/>
          <a:ln>
            <a:noFill/>
          </a:ln>
        </p:spPr>
      </p:pic>
      <p:sp>
        <p:nvSpPr>
          <p:cNvPr id="579" name="Google Shape;579;p31"/>
          <p:cNvSpPr/>
          <p:nvPr/>
        </p:nvSpPr>
        <p:spPr>
          <a:xfrm flipH="1">
            <a:off x="595102" y="1784207"/>
            <a:ext cx="1389300" cy="23160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0" name="Google Shape;580;p31"/>
          <p:cNvGrpSpPr/>
          <p:nvPr/>
        </p:nvGrpSpPr>
        <p:grpSpPr>
          <a:xfrm>
            <a:off x="2339662" y="3136884"/>
            <a:ext cx="559040" cy="1339287"/>
            <a:chOff x="7475548" y="3728000"/>
            <a:chExt cx="316503" cy="758244"/>
          </a:xfrm>
        </p:grpSpPr>
        <p:sp>
          <p:nvSpPr>
            <p:cNvPr id="581" name="Google Shape;581;p31"/>
            <p:cNvSpPr/>
            <p:nvPr/>
          </p:nvSpPr>
          <p:spPr>
            <a:xfrm rot="10800000">
              <a:off x="7475552" y="4233644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 rot="5400000">
              <a:off x="7506587" y="4276887"/>
              <a:ext cx="140700" cy="201900"/>
            </a:xfrm>
            <a:prstGeom prst="triangle">
              <a:avLst>
                <a:gd name="adj" fmla="val 27359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7475548" y="3728000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" name="Google Shape;584;p31"/>
          <p:cNvGrpSpPr/>
          <p:nvPr/>
        </p:nvGrpSpPr>
        <p:grpSpPr>
          <a:xfrm>
            <a:off x="2178640" y="3365517"/>
            <a:ext cx="924900" cy="895292"/>
            <a:chOff x="7384385" y="3857442"/>
            <a:chExt cx="523637" cy="506874"/>
          </a:xfrm>
        </p:grpSpPr>
        <p:sp>
          <p:nvSpPr>
            <p:cNvPr id="585" name="Google Shape;585;p31"/>
            <p:cNvSpPr/>
            <p:nvPr/>
          </p:nvSpPr>
          <p:spPr>
            <a:xfrm>
              <a:off x="7384385" y="3865416"/>
              <a:ext cx="498900" cy="4989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6" name="Google Shape;586;p31"/>
            <p:cNvGrpSpPr/>
            <p:nvPr/>
          </p:nvGrpSpPr>
          <p:grpSpPr>
            <a:xfrm>
              <a:off x="7384385" y="3857442"/>
              <a:ext cx="523637" cy="498900"/>
              <a:chOff x="7384385" y="3857442"/>
              <a:chExt cx="523637" cy="498900"/>
            </a:xfrm>
          </p:grpSpPr>
          <p:sp>
            <p:nvSpPr>
              <p:cNvPr id="587" name="Google Shape;587;p31"/>
              <p:cNvSpPr/>
              <p:nvPr/>
            </p:nvSpPr>
            <p:spPr>
              <a:xfrm>
                <a:off x="7384385" y="3857442"/>
                <a:ext cx="498900" cy="4989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1"/>
              <p:cNvSpPr/>
              <p:nvPr/>
            </p:nvSpPr>
            <p:spPr>
              <a:xfrm>
                <a:off x="7856422" y="4081138"/>
                <a:ext cx="51600" cy="51600"/>
              </a:xfrm>
              <a:prstGeom prst="flowChartDelay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89" name="Google Shape;589;p31" descr="offset_comp_342327_edited.jpg"/>
          <p:cNvPicPr preferRelativeResize="0"/>
          <p:nvPr/>
        </p:nvPicPr>
        <p:blipFill rotWithShape="1">
          <a:blip r:embed="rId3">
            <a:alphaModFix/>
          </a:blip>
          <a:srcRect l="46579" t="48531" r="31859" b="26640"/>
          <a:stretch/>
        </p:blipFill>
        <p:spPr>
          <a:xfrm>
            <a:off x="2231987" y="3421570"/>
            <a:ext cx="774600" cy="7731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590" name="Google Shape;590;p31"/>
          <p:cNvGrpSpPr/>
          <p:nvPr/>
        </p:nvGrpSpPr>
        <p:grpSpPr>
          <a:xfrm>
            <a:off x="3213842" y="3136833"/>
            <a:ext cx="843152" cy="1339537"/>
            <a:chOff x="-5144606" y="890490"/>
            <a:chExt cx="2115815" cy="3361448"/>
          </a:xfrm>
        </p:grpSpPr>
        <p:sp>
          <p:nvSpPr>
            <p:cNvPr id="591" name="Google Shape;591;p31"/>
            <p:cNvSpPr/>
            <p:nvPr/>
          </p:nvSpPr>
          <p:spPr>
            <a:xfrm rot="10800000">
              <a:off x="-4844756" y="3132037"/>
              <a:ext cx="1403100" cy="11199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 rot="5400000">
              <a:off x="-4709156" y="3323872"/>
              <a:ext cx="623700" cy="894900"/>
            </a:xfrm>
            <a:prstGeom prst="triangle">
              <a:avLst>
                <a:gd name="adj" fmla="val 27359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-4844756" y="890490"/>
              <a:ext cx="1403100" cy="11199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-5144606" y="1591975"/>
              <a:ext cx="2002800" cy="2215800"/>
            </a:xfrm>
            <a:prstGeom prst="roundRect">
              <a:avLst>
                <a:gd name="adj" fmla="val 10240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-3257390" y="2509293"/>
              <a:ext cx="228600" cy="2289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-5144606" y="1493958"/>
              <a:ext cx="2002800" cy="2278200"/>
            </a:xfrm>
            <a:prstGeom prst="roundRect">
              <a:avLst>
                <a:gd name="adj" fmla="val 1024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7" name="Google Shape;597;p31" descr="offset_comp_342327_edited.jpg"/>
          <p:cNvPicPr preferRelativeResize="0"/>
          <p:nvPr/>
        </p:nvPicPr>
        <p:blipFill rotWithShape="1">
          <a:blip r:embed="rId3">
            <a:alphaModFix/>
          </a:blip>
          <a:srcRect l="47792" t="42078" r="32558" b="31656"/>
          <a:stretch/>
        </p:blipFill>
        <p:spPr>
          <a:xfrm>
            <a:off x="3246895" y="3410328"/>
            <a:ext cx="732600" cy="849000"/>
          </a:xfrm>
          <a:prstGeom prst="roundRect">
            <a:avLst>
              <a:gd name="adj" fmla="val 7794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DC09EE-58FD-4837-8758-896CF7D9C2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34" name="Content Placeholder 3">
            <a:extLst>
              <a:ext uri="{FF2B5EF4-FFF2-40B4-BE49-F238E27FC236}">
                <a16:creationId xmlns:a16="http://schemas.microsoft.com/office/drawing/2014/main" id="{DCACEB9F-ECC6-4A98-B082-AA0F854EA84B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5" name="Google Shape;248;p19">
            <a:extLst>
              <a:ext uri="{FF2B5EF4-FFF2-40B4-BE49-F238E27FC236}">
                <a16:creationId xmlns:a16="http://schemas.microsoft.com/office/drawing/2014/main" id="{D415ACCC-2A40-44ED-BE19-F8B2C232FD11}"/>
              </a:ext>
            </a:extLst>
          </p:cNvPr>
          <p:cNvSpPr txBox="1">
            <a:spLocks/>
          </p:cNvSpPr>
          <p:nvPr/>
        </p:nvSpPr>
        <p:spPr>
          <a:xfrm>
            <a:off x="4572000" y="393750"/>
            <a:ext cx="37644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r" rtl="1"/>
            <a:r>
              <a:rPr lang="fa-IR" sz="2800" dirty="0">
                <a:solidFill>
                  <a:schemeClr val="accent5"/>
                </a:solidFill>
                <a:cs typeface="B Nazanin" panose="00000400000000000000" pitchFamily="2" charset="-78"/>
              </a:rPr>
              <a:t>مقدمه و انگیزه</a:t>
            </a:r>
          </a:p>
        </p:txBody>
      </p:sp>
      <p:grpSp>
        <p:nvGrpSpPr>
          <p:cNvPr id="36" name="Google Shape;5531;p38">
            <a:extLst>
              <a:ext uri="{FF2B5EF4-FFF2-40B4-BE49-F238E27FC236}">
                <a16:creationId xmlns:a16="http://schemas.microsoft.com/office/drawing/2014/main" id="{83F54F90-2D44-4103-813F-8944153A7E69}"/>
              </a:ext>
            </a:extLst>
          </p:cNvPr>
          <p:cNvGrpSpPr/>
          <p:nvPr/>
        </p:nvGrpSpPr>
        <p:grpSpPr>
          <a:xfrm>
            <a:off x="8336400" y="503328"/>
            <a:ext cx="329184" cy="347472"/>
            <a:chOff x="-48233050" y="3569725"/>
            <a:chExt cx="252050" cy="299475"/>
          </a:xfrm>
        </p:grpSpPr>
        <p:sp>
          <p:nvSpPr>
            <p:cNvPr id="37" name="Google Shape;5532;p38">
              <a:extLst>
                <a:ext uri="{FF2B5EF4-FFF2-40B4-BE49-F238E27FC236}">
                  <a16:creationId xmlns:a16="http://schemas.microsoft.com/office/drawing/2014/main" id="{EBFD47DC-5308-4224-8C48-58C7F6E7AEC3}"/>
                </a:ext>
              </a:extLst>
            </p:cNvPr>
            <p:cNvSpPr/>
            <p:nvPr/>
          </p:nvSpPr>
          <p:spPr>
            <a:xfrm>
              <a:off x="-48233050" y="3569725"/>
              <a:ext cx="252050" cy="299475"/>
            </a:xfrm>
            <a:custGeom>
              <a:avLst/>
              <a:gdLst/>
              <a:ahLst/>
              <a:cxnLst/>
              <a:rect l="l" t="t" r="r" b="b"/>
              <a:pathLst>
                <a:path w="10082" h="11979" extrusionOk="0">
                  <a:moveTo>
                    <a:pt x="5230" y="1393"/>
                  </a:moveTo>
                  <a:cubicBezTo>
                    <a:pt x="5419" y="1393"/>
                    <a:pt x="5577" y="1551"/>
                    <a:pt x="5577" y="1740"/>
                  </a:cubicBezTo>
                  <a:lnTo>
                    <a:pt x="5577" y="1960"/>
                  </a:lnTo>
                  <a:cubicBezTo>
                    <a:pt x="5703" y="2023"/>
                    <a:pt x="5829" y="2086"/>
                    <a:pt x="5923" y="2181"/>
                  </a:cubicBezTo>
                  <a:lnTo>
                    <a:pt x="6144" y="2055"/>
                  </a:lnTo>
                  <a:cubicBezTo>
                    <a:pt x="6194" y="2025"/>
                    <a:pt x="6251" y="2011"/>
                    <a:pt x="6308" y="2011"/>
                  </a:cubicBezTo>
                  <a:cubicBezTo>
                    <a:pt x="6430" y="2011"/>
                    <a:pt x="6552" y="2074"/>
                    <a:pt x="6616" y="2181"/>
                  </a:cubicBezTo>
                  <a:lnTo>
                    <a:pt x="7309" y="3410"/>
                  </a:lnTo>
                  <a:cubicBezTo>
                    <a:pt x="7467" y="3725"/>
                    <a:pt x="7246" y="3819"/>
                    <a:pt x="6963" y="3977"/>
                  </a:cubicBezTo>
                  <a:lnTo>
                    <a:pt x="6963" y="4386"/>
                  </a:lnTo>
                  <a:cubicBezTo>
                    <a:pt x="7246" y="4544"/>
                    <a:pt x="7467" y="4670"/>
                    <a:pt x="7309" y="4985"/>
                  </a:cubicBezTo>
                  <a:lnTo>
                    <a:pt x="6616" y="6182"/>
                  </a:lnTo>
                  <a:cubicBezTo>
                    <a:pt x="6531" y="6289"/>
                    <a:pt x="6417" y="6366"/>
                    <a:pt x="6303" y="6366"/>
                  </a:cubicBezTo>
                  <a:cubicBezTo>
                    <a:pt x="6249" y="6366"/>
                    <a:pt x="6195" y="6349"/>
                    <a:pt x="6144" y="6308"/>
                  </a:cubicBezTo>
                  <a:lnTo>
                    <a:pt x="5923" y="6182"/>
                  </a:lnTo>
                  <a:cubicBezTo>
                    <a:pt x="5829" y="6277"/>
                    <a:pt x="5703" y="6340"/>
                    <a:pt x="5577" y="6403"/>
                  </a:cubicBezTo>
                  <a:lnTo>
                    <a:pt x="5577" y="6623"/>
                  </a:lnTo>
                  <a:cubicBezTo>
                    <a:pt x="5577" y="6812"/>
                    <a:pt x="5419" y="6970"/>
                    <a:pt x="5230" y="6970"/>
                  </a:cubicBezTo>
                  <a:lnTo>
                    <a:pt x="3812" y="6970"/>
                  </a:lnTo>
                  <a:cubicBezTo>
                    <a:pt x="3623" y="6970"/>
                    <a:pt x="3466" y="6812"/>
                    <a:pt x="3466" y="6623"/>
                  </a:cubicBezTo>
                  <a:lnTo>
                    <a:pt x="3466" y="6403"/>
                  </a:lnTo>
                  <a:cubicBezTo>
                    <a:pt x="3340" y="6340"/>
                    <a:pt x="3214" y="6277"/>
                    <a:pt x="3119" y="6182"/>
                  </a:cubicBezTo>
                  <a:lnTo>
                    <a:pt x="2899" y="6308"/>
                  </a:lnTo>
                  <a:cubicBezTo>
                    <a:pt x="2848" y="6338"/>
                    <a:pt x="2791" y="6352"/>
                    <a:pt x="2734" y="6352"/>
                  </a:cubicBezTo>
                  <a:cubicBezTo>
                    <a:pt x="2613" y="6352"/>
                    <a:pt x="2490" y="6289"/>
                    <a:pt x="2426" y="6182"/>
                  </a:cubicBezTo>
                  <a:lnTo>
                    <a:pt x="1733" y="4985"/>
                  </a:lnTo>
                  <a:cubicBezTo>
                    <a:pt x="1638" y="4827"/>
                    <a:pt x="1670" y="4575"/>
                    <a:pt x="1859" y="4512"/>
                  </a:cubicBezTo>
                  <a:lnTo>
                    <a:pt x="2048" y="4386"/>
                  </a:lnTo>
                  <a:lnTo>
                    <a:pt x="2048" y="3977"/>
                  </a:lnTo>
                  <a:lnTo>
                    <a:pt x="1859" y="3882"/>
                  </a:lnTo>
                  <a:cubicBezTo>
                    <a:pt x="1702" y="3788"/>
                    <a:pt x="1607" y="3536"/>
                    <a:pt x="1733" y="3410"/>
                  </a:cubicBezTo>
                  <a:lnTo>
                    <a:pt x="2426" y="2181"/>
                  </a:lnTo>
                  <a:cubicBezTo>
                    <a:pt x="2490" y="2074"/>
                    <a:pt x="2612" y="1997"/>
                    <a:pt x="2733" y="1997"/>
                  </a:cubicBezTo>
                  <a:cubicBezTo>
                    <a:pt x="2790" y="1997"/>
                    <a:pt x="2848" y="2014"/>
                    <a:pt x="2899" y="2055"/>
                  </a:cubicBezTo>
                  <a:lnTo>
                    <a:pt x="3119" y="2181"/>
                  </a:lnTo>
                  <a:cubicBezTo>
                    <a:pt x="3214" y="2086"/>
                    <a:pt x="3340" y="2023"/>
                    <a:pt x="3466" y="1960"/>
                  </a:cubicBezTo>
                  <a:lnTo>
                    <a:pt x="3466" y="1740"/>
                  </a:lnTo>
                  <a:cubicBezTo>
                    <a:pt x="3466" y="1551"/>
                    <a:pt x="3623" y="1393"/>
                    <a:pt x="3812" y="1393"/>
                  </a:cubicBezTo>
                  <a:close/>
                  <a:moveTo>
                    <a:pt x="4547" y="0"/>
                  </a:moveTo>
                  <a:cubicBezTo>
                    <a:pt x="3499" y="0"/>
                    <a:pt x="2484" y="337"/>
                    <a:pt x="1670" y="984"/>
                  </a:cubicBezTo>
                  <a:cubicBezTo>
                    <a:pt x="630" y="1866"/>
                    <a:pt x="0" y="3158"/>
                    <a:pt x="0" y="4544"/>
                  </a:cubicBezTo>
                  <a:cubicBezTo>
                    <a:pt x="0" y="5804"/>
                    <a:pt x="504" y="6970"/>
                    <a:pt x="1418" y="7852"/>
                  </a:cubicBezTo>
                  <a:lnTo>
                    <a:pt x="1418" y="11632"/>
                  </a:lnTo>
                  <a:cubicBezTo>
                    <a:pt x="1418" y="11821"/>
                    <a:pt x="1575" y="11979"/>
                    <a:pt x="1765" y="11979"/>
                  </a:cubicBezTo>
                  <a:lnTo>
                    <a:pt x="5986" y="11979"/>
                  </a:lnTo>
                  <a:cubicBezTo>
                    <a:pt x="6175" y="11979"/>
                    <a:pt x="6333" y="11821"/>
                    <a:pt x="6333" y="11632"/>
                  </a:cubicBezTo>
                  <a:lnTo>
                    <a:pt x="6333" y="10530"/>
                  </a:lnTo>
                  <a:lnTo>
                    <a:pt x="8097" y="10530"/>
                  </a:lnTo>
                  <a:cubicBezTo>
                    <a:pt x="8286" y="10530"/>
                    <a:pt x="8444" y="10372"/>
                    <a:pt x="8444" y="10183"/>
                  </a:cubicBezTo>
                  <a:lnTo>
                    <a:pt x="8444" y="8387"/>
                  </a:lnTo>
                  <a:lnTo>
                    <a:pt x="9042" y="8387"/>
                  </a:lnTo>
                  <a:cubicBezTo>
                    <a:pt x="9389" y="8387"/>
                    <a:pt x="9767" y="8198"/>
                    <a:pt x="9956" y="7883"/>
                  </a:cubicBezTo>
                  <a:cubicBezTo>
                    <a:pt x="10082" y="7568"/>
                    <a:pt x="10082" y="7190"/>
                    <a:pt x="9924" y="6875"/>
                  </a:cubicBezTo>
                  <a:lnTo>
                    <a:pt x="9042" y="5237"/>
                  </a:lnTo>
                  <a:cubicBezTo>
                    <a:pt x="9137" y="4701"/>
                    <a:pt x="9137" y="4134"/>
                    <a:pt x="9011" y="3599"/>
                  </a:cubicBezTo>
                  <a:cubicBezTo>
                    <a:pt x="8664" y="1866"/>
                    <a:pt x="7246" y="480"/>
                    <a:pt x="5545" y="102"/>
                  </a:cubicBezTo>
                  <a:cubicBezTo>
                    <a:pt x="5213" y="34"/>
                    <a:pt x="4878" y="0"/>
                    <a:pt x="45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5533;p38">
              <a:extLst>
                <a:ext uri="{FF2B5EF4-FFF2-40B4-BE49-F238E27FC236}">
                  <a16:creationId xmlns:a16="http://schemas.microsoft.com/office/drawing/2014/main" id="{B32A578B-283B-46DC-8AA1-666DFBED47C5}"/>
                </a:ext>
              </a:extLst>
            </p:cNvPr>
            <p:cNvSpPr/>
            <p:nvPr/>
          </p:nvSpPr>
          <p:spPr>
            <a:xfrm>
              <a:off x="-48170050" y="3622650"/>
              <a:ext cx="100050" cy="103225"/>
            </a:xfrm>
            <a:custGeom>
              <a:avLst/>
              <a:gdLst/>
              <a:ahLst/>
              <a:cxnLst/>
              <a:rect l="l" t="t" r="r" b="b"/>
              <a:pathLst>
                <a:path w="4002" h="4129" extrusionOk="0">
                  <a:moveTo>
                    <a:pt x="1985" y="1009"/>
                  </a:moveTo>
                  <a:cubicBezTo>
                    <a:pt x="2584" y="1009"/>
                    <a:pt x="3057" y="1482"/>
                    <a:pt x="3057" y="2080"/>
                  </a:cubicBezTo>
                  <a:cubicBezTo>
                    <a:pt x="3057" y="2647"/>
                    <a:pt x="2584" y="3120"/>
                    <a:pt x="1985" y="3120"/>
                  </a:cubicBezTo>
                  <a:cubicBezTo>
                    <a:pt x="1418" y="3120"/>
                    <a:pt x="946" y="2647"/>
                    <a:pt x="946" y="2080"/>
                  </a:cubicBezTo>
                  <a:cubicBezTo>
                    <a:pt x="946" y="1482"/>
                    <a:pt x="1418" y="1009"/>
                    <a:pt x="1985" y="1009"/>
                  </a:cubicBezTo>
                  <a:close/>
                  <a:moveTo>
                    <a:pt x="1639" y="1"/>
                  </a:moveTo>
                  <a:lnTo>
                    <a:pt x="1639" y="127"/>
                  </a:lnTo>
                  <a:cubicBezTo>
                    <a:pt x="1639" y="284"/>
                    <a:pt x="1576" y="410"/>
                    <a:pt x="1418" y="442"/>
                  </a:cubicBezTo>
                  <a:cubicBezTo>
                    <a:pt x="1198" y="537"/>
                    <a:pt x="1009" y="631"/>
                    <a:pt x="851" y="757"/>
                  </a:cubicBezTo>
                  <a:cubicBezTo>
                    <a:pt x="770" y="818"/>
                    <a:pt x="689" y="853"/>
                    <a:pt x="607" y="853"/>
                  </a:cubicBezTo>
                  <a:cubicBezTo>
                    <a:pt x="562" y="853"/>
                    <a:pt x="518" y="842"/>
                    <a:pt x="473" y="820"/>
                  </a:cubicBezTo>
                  <a:lnTo>
                    <a:pt x="347" y="726"/>
                  </a:lnTo>
                  <a:lnTo>
                    <a:pt x="1" y="1324"/>
                  </a:lnTo>
                  <a:lnTo>
                    <a:pt x="127" y="1387"/>
                  </a:lnTo>
                  <a:cubicBezTo>
                    <a:pt x="221" y="1482"/>
                    <a:pt x="316" y="1639"/>
                    <a:pt x="253" y="1765"/>
                  </a:cubicBezTo>
                  <a:cubicBezTo>
                    <a:pt x="221" y="1986"/>
                    <a:pt x="221" y="2143"/>
                    <a:pt x="253" y="2395"/>
                  </a:cubicBezTo>
                  <a:cubicBezTo>
                    <a:pt x="316" y="2553"/>
                    <a:pt x="221" y="2647"/>
                    <a:pt x="127" y="2742"/>
                  </a:cubicBezTo>
                  <a:lnTo>
                    <a:pt x="1" y="2805"/>
                  </a:lnTo>
                  <a:lnTo>
                    <a:pt x="347" y="3403"/>
                  </a:lnTo>
                  <a:lnTo>
                    <a:pt x="473" y="3340"/>
                  </a:lnTo>
                  <a:cubicBezTo>
                    <a:pt x="532" y="3297"/>
                    <a:pt x="590" y="3273"/>
                    <a:pt x="649" y="3273"/>
                  </a:cubicBezTo>
                  <a:cubicBezTo>
                    <a:pt x="716" y="3273"/>
                    <a:pt x="784" y="3304"/>
                    <a:pt x="851" y="3372"/>
                  </a:cubicBezTo>
                  <a:cubicBezTo>
                    <a:pt x="1009" y="3529"/>
                    <a:pt x="1198" y="3592"/>
                    <a:pt x="1418" y="3687"/>
                  </a:cubicBezTo>
                  <a:cubicBezTo>
                    <a:pt x="1576" y="3718"/>
                    <a:pt x="1639" y="3876"/>
                    <a:pt x="1639" y="4002"/>
                  </a:cubicBezTo>
                  <a:lnTo>
                    <a:pt x="1639" y="4128"/>
                  </a:lnTo>
                  <a:lnTo>
                    <a:pt x="2364" y="4128"/>
                  </a:lnTo>
                  <a:lnTo>
                    <a:pt x="2364" y="4002"/>
                  </a:lnTo>
                  <a:cubicBezTo>
                    <a:pt x="2364" y="3845"/>
                    <a:pt x="2427" y="3718"/>
                    <a:pt x="2584" y="3687"/>
                  </a:cubicBezTo>
                  <a:cubicBezTo>
                    <a:pt x="2805" y="3592"/>
                    <a:pt x="2994" y="3498"/>
                    <a:pt x="3151" y="3372"/>
                  </a:cubicBezTo>
                  <a:cubicBezTo>
                    <a:pt x="3224" y="3317"/>
                    <a:pt x="3298" y="3283"/>
                    <a:pt x="3371" y="3283"/>
                  </a:cubicBezTo>
                  <a:cubicBezTo>
                    <a:pt x="3424" y="3283"/>
                    <a:pt x="3476" y="3301"/>
                    <a:pt x="3529" y="3340"/>
                  </a:cubicBezTo>
                  <a:lnTo>
                    <a:pt x="3655" y="3403"/>
                  </a:lnTo>
                  <a:lnTo>
                    <a:pt x="4002" y="2805"/>
                  </a:lnTo>
                  <a:lnTo>
                    <a:pt x="3876" y="2742"/>
                  </a:lnTo>
                  <a:cubicBezTo>
                    <a:pt x="3781" y="2647"/>
                    <a:pt x="3687" y="2490"/>
                    <a:pt x="3750" y="2395"/>
                  </a:cubicBezTo>
                  <a:cubicBezTo>
                    <a:pt x="3781" y="2143"/>
                    <a:pt x="3781" y="1986"/>
                    <a:pt x="3750" y="1765"/>
                  </a:cubicBezTo>
                  <a:cubicBezTo>
                    <a:pt x="3687" y="1608"/>
                    <a:pt x="3781" y="1482"/>
                    <a:pt x="3876" y="1387"/>
                  </a:cubicBezTo>
                  <a:lnTo>
                    <a:pt x="4002" y="1324"/>
                  </a:lnTo>
                  <a:lnTo>
                    <a:pt x="3655" y="726"/>
                  </a:lnTo>
                  <a:lnTo>
                    <a:pt x="3529" y="820"/>
                  </a:lnTo>
                  <a:cubicBezTo>
                    <a:pt x="3477" y="846"/>
                    <a:pt x="3425" y="861"/>
                    <a:pt x="3373" y="861"/>
                  </a:cubicBezTo>
                  <a:cubicBezTo>
                    <a:pt x="3299" y="861"/>
                    <a:pt x="3225" y="831"/>
                    <a:pt x="3151" y="757"/>
                  </a:cubicBezTo>
                  <a:cubicBezTo>
                    <a:pt x="2994" y="600"/>
                    <a:pt x="2805" y="537"/>
                    <a:pt x="2584" y="442"/>
                  </a:cubicBezTo>
                  <a:cubicBezTo>
                    <a:pt x="2427" y="410"/>
                    <a:pt x="2364" y="253"/>
                    <a:pt x="2364" y="127"/>
                  </a:cubicBezTo>
                  <a:lnTo>
                    <a:pt x="2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34;p38">
              <a:extLst>
                <a:ext uri="{FF2B5EF4-FFF2-40B4-BE49-F238E27FC236}">
                  <a16:creationId xmlns:a16="http://schemas.microsoft.com/office/drawing/2014/main" id="{8BC805E4-4A65-48B1-A80D-64342BE16B80}"/>
                </a:ext>
              </a:extLst>
            </p:cNvPr>
            <p:cNvSpPr/>
            <p:nvPr/>
          </p:nvSpPr>
          <p:spPr>
            <a:xfrm>
              <a:off x="-48129100" y="36652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6" y="567"/>
                    <a:pt x="726" y="378"/>
                  </a:cubicBezTo>
                  <a:cubicBezTo>
                    <a:pt x="726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1FA4B42-C67D-441C-901C-B05876C5D9E2}"/>
              </a:ext>
            </a:extLst>
          </p:cNvPr>
          <p:cNvSpPr/>
          <p:nvPr/>
        </p:nvSpPr>
        <p:spPr>
          <a:xfrm>
            <a:off x="5805377" y="1900142"/>
            <a:ext cx="2370073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r" rtl="1">
              <a:lnSpc>
                <a:spcPct val="115000"/>
              </a:lnSpc>
              <a:spcAft>
                <a:spcPts val="1600"/>
              </a:spcAft>
              <a:buClrTx/>
              <a:buFont typeface="Wingdings" panose="05000000000000000000" pitchFamily="2" charset="2"/>
              <a:buChar char="v"/>
            </a:pPr>
            <a:r>
              <a:rPr lang="fa-IR" sz="1800" dirty="0">
                <a:solidFill>
                  <a:schemeClr val="dk1"/>
                </a:solidFill>
                <a:cs typeface="B Nazanin" panose="00000400000000000000" pitchFamily="2" charset="-78"/>
              </a:rPr>
              <a:t>نیاز فزاینده به استفاده در </a:t>
            </a:r>
            <a:r>
              <a:rPr lang="fa-IR" sz="1800" dirty="0" err="1">
                <a:solidFill>
                  <a:schemeClr val="dk1"/>
                </a:solidFill>
                <a:cs typeface="B Nazanin" panose="00000400000000000000" pitchFamily="2" charset="-78"/>
              </a:rPr>
              <a:t>سیستم‌های</a:t>
            </a:r>
            <a:r>
              <a:rPr lang="fa-IR" sz="1800" dirty="0">
                <a:solidFill>
                  <a:schemeClr val="dk1"/>
                </a:solidFill>
                <a:cs typeface="B Nazanin" panose="00000400000000000000" pitchFamily="2" charset="-78"/>
              </a:rPr>
              <a:t> نهفته</a:t>
            </a:r>
          </a:p>
        </p:txBody>
      </p:sp>
      <p:sp>
        <p:nvSpPr>
          <p:cNvPr id="41" name="Google Shape;573;p31">
            <a:extLst>
              <a:ext uri="{FF2B5EF4-FFF2-40B4-BE49-F238E27FC236}">
                <a16:creationId xmlns:a16="http://schemas.microsoft.com/office/drawing/2014/main" id="{162A7712-579A-4640-8137-8CBA7D8D25F9}"/>
              </a:ext>
            </a:extLst>
          </p:cNvPr>
          <p:cNvSpPr txBox="1">
            <a:spLocks/>
          </p:cNvSpPr>
          <p:nvPr/>
        </p:nvSpPr>
        <p:spPr>
          <a:xfrm>
            <a:off x="1608723" y="1040012"/>
            <a:ext cx="2770596" cy="1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85750" indent="-285750" algn="r" rtl="1">
              <a:spcAft>
                <a:spcPts val="1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fa-IR" sz="1600" dirty="0" err="1">
                <a:solidFill>
                  <a:schemeClr val="accent5"/>
                </a:solidFill>
                <a:cs typeface="B Nazanin" panose="00000400000000000000" pitchFamily="2" charset="-78"/>
              </a:rPr>
              <a:t>دستگاه‌های</a:t>
            </a:r>
            <a:r>
              <a:rPr lang="fa-IR" sz="1600" dirty="0">
                <a:solidFill>
                  <a:schemeClr val="accent5"/>
                </a:solidFill>
                <a:cs typeface="B Nazanin" panose="00000400000000000000" pitchFamily="2" charset="-78"/>
              </a:rPr>
              <a:t> پوشیدنی، موبایل و </a:t>
            </a:r>
            <a:r>
              <a:rPr lang="fa-IR" sz="1600" dirty="0" err="1">
                <a:solidFill>
                  <a:schemeClr val="accent5"/>
                </a:solidFill>
                <a:cs typeface="B Nazanin" panose="00000400000000000000" pitchFamily="2" charset="-78"/>
              </a:rPr>
              <a:t>تبلت</a:t>
            </a:r>
            <a:endParaRPr lang="fa-IR" sz="1600" dirty="0">
              <a:solidFill>
                <a:schemeClr val="accent5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spcAft>
                <a:spcPts val="1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fa-IR" sz="1600" dirty="0" err="1">
                <a:solidFill>
                  <a:schemeClr val="accent5"/>
                </a:solidFill>
                <a:cs typeface="B Nazanin" panose="00000400000000000000" pitchFamily="2" charset="-78"/>
              </a:rPr>
              <a:t>پهپاد</a:t>
            </a:r>
            <a:r>
              <a:rPr lang="fa-IR" sz="1600" dirty="0">
                <a:solidFill>
                  <a:schemeClr val="accent5"/>
                </a:solidFill>
                <a:cs typeface="B Nazanin" panose="00000400000000000000" pitchFamily="2" charset="-78"/>
              </a:rPr>
              <a:t> و </a:t>
            </a:r>
            <a:r>
              <a:rPr lang="fa-IR" sz="1600" dirty="0" err="1">
                <a:solidFill>
                  <a:schemeClr val="accent5"/>
                </a:solidFill>
                <a:cs typeface="B Nazanin" panose="00000400000000000000" pitchFamily="2" charset="-78"/>
              </a:rPr>
              <a:t>ماشین‌های</a:t>
            </a:r>
            <a:r>
              <a:rPr lang="fa-IR" sz="1600" dirty="0">
                <a:solidFill>
                  <a:schemeClr val="accent5"/>
                </a:solidFill>
                <a:cs typeface="B Nazanin" panose="00000400000000000000" pitchFamily="2" charset="-78"/>
              </a:rPr>
              <a:t> خودکار</a:t>
            </a:r>
          </a:p>
        </p:txBody>
      </p:sp>
      <p:sp>
        <p:nvSpPr>
          <p:cNvPr id="65" name="Google Shape;1121;p34">
            <a:extLst>
              <a:ext uri="{FF2B5EF4-FFF2-40B4-BE49-F238E27FC236}">
                <a16:creationId xmlns:a16="http://schemas.microsoft.com/office/drawing/2014/main" id="{3DF7CDFF-997C-4091-9DF8-51CA9A991F47}"/>
              </a:ext>
            </a:extLst>
          </p:cNvPr>
          <p:cNvSpPr/>
          <p:nvPr/>
        </p:nvSpPr>
        <p:spPr>
          <a:xfrm rot="5400000">
            <a:off x="6375460" y="3343117"/>
            <a:ext cx="620646" cy="258094"/>
          </a:xfrm>
          <a:custGeom>
            <a:avLst/>
            <a:gdLst/>
            <a:ahLst/>
            <a:cxnLst/>
            <a:rect l="l" t="t" r="r" b="b"/>
            <a:pathLst>
              <a:path w="12753" h="5235" extrusionOk="0">
                <a:moveTo>
                  <a:pt x="3157" y="713"/>
                </a:moveTo>
                <a:cubicBezTo>
                  <a:pt x="4848" y="713"/>
                  <a:pt x="5689" y="2762"/>
                  <a:pt x="4497" y="3966"/>
                </a:cubicBezTo>
                <a:cubicBezTo>
                  <a:pt x="4107" y="4352"/>
                  <a:pt x="3629" y="4524"/>
                  <a:pt x="3159" y="4524"/>
                </a:cubicBezTo>
                <a:cubicBezTo>
                  <a:pt x="2176" y="4524"/>
                  <a:pt x="1232" y="3766"/>
                  <a:pt x="1232" y="2623"/>
                </a:cubicBezTo>
                <a:cubicBezTo>
                  <a:pt x="1245" y="1563"/>
                  <a:pt x="2095" y="713"/>
                  <a:pt x="3142" y="713"/>
                </a:cubicBezTo>
                <a:cubicBezTo>
                  <a:pt x="3147" y="713"/>
                  <a:pt x="3152" y="713"/>
                  <a:pt x="3157" y="713"/>
                </a:cubicBezTo>
                <a:close/>
                <a:moveTo>
                  <a:pt x="3149" y="0"/>
                </a:moveTo>
                <a:cubicBezTo>
                  <a:pt x="2159" y="0"/>
                  <a:pt x="1184" y="555"/>
                  <a:pt x="739" y="1575"/>
                </a:cubicBezTo>
                <a:cubicBezTo>
                  <a:pt x="0" y="3300"/>
                  <a:pt x="1257" y="5235"/>
                  <a:pt x="3142" y="5235"/>
                </a:cubicBezTo>
                <a:cubicBezTo>
                  <a:pt x="3869" y="5235"/>
                  <a:pt x="4559" y="4939"/>
                  <a:pt x="5052" y="4422"/>
                </a:cubicBezTo>
                <a:lnTo>
                  <a:pt x="11213" y="4422"/>
                </a:lnTo>
                <a:lnTo>
                  <a:pt x="11213" y="5038"/>
                </a:lnTo>
                <a:lnTo>
                  <a:pt x="12753" y="2623"/>
                </a:lnTo>
                <a:lnTo>
                  <a:pt x="11200" y="208"/>
                </a:lnTo>
                <a:lnTo>
                  <a:pt x="11200" y="824"/>
                </a:lnTo>
                <a:lnTo>
                  <a:pt x="5052" y="824"/>
                </a:lnTo>
                <a:cubicBezTo>
                  <a:pt x="4523" y="265"/>
                  <a:pt x="3832" y="0"/>
                  <a:pt x="3149" y="0"/>
                </a:cubicBezTo>
                <a:close/>
              </a:path>
            </a:pathLst>
          </a:custGeom>
          <a:solidFill>
            <a:srgbClr val="435D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F507B6-70D2-467A-ADD5-B9EC7730F6FE}"/>
              </a:ext>
            </a:extLst>
          </p:cNvPr>
          <p:cNvSpPr/>
          <p:nvPr/>
        </p:nvSpPr>
        <p:spPr>
          <a:xfrm>
            <a:off x="5253043" y="2891362"/>
            <a:ext cx="2944231" cy="415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E8C8F43-2B4A-4999-94EE-21751394FE34}"/>
              </a:ext>
            </a:extLst>
          </p:cNvPr>
          <p:cNvSpPr/>
          <p:nvPr/>
        </p:nvSpPr>
        <p:spPr>
          <a:xfrm flipH="1">
            <a:off x="6627522" y="3258173"/>
            <a:ext cx="109728" cy="109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58B927-4AE3-4EBB-81CD-32C0AD75C37B}"/>
              </a:ext>
            </a:extLst>
          </p:cNvPr>
          <p:cNvSpPr/>
          <p:nvPr/>
        </p:nvSpPr>
        <p:spPr>
          <a:xfrm>
            <a:off x="6112532" y="3824412"/>
            <a:ext cx="1139708" cy="30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A0291A-D755-4185-8717-07EC5576943E}"/>
              </a:ext>
            </a:extLst>
          </p:cNvPr>
          <p:cNvSpPr txBox="1"/>
          <p:nvPr/>
        </p:nvSpPr>
        <p:spPr>
          <a:xfrm>
            <a:off x="6335175" y="3849553"/>
            <a:ext cx="69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anose="020B0604020202020204" charset="0"/>
                <a:cs typeface="B Nazanin" panose="00000400000000000000" pitchFamily="2" charset="-78"/>
              </a:rPr>
              <a:t>FPGA</a:t>
            </a:r>
          </a:p>
        </p:txBody>
      </p:sp>
    </p:spTree>
    <p:extLst>
      <p:ext uri="{BB962C8B-B14F-4D97-AF65-F5344CB8AC3E}">
        <p14:creationId xmlns:p14="http://schemas.microsoft.com/office/powerpoint/2010/main" val="417616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معرفی مبانی: </a:t>
            </a:r>
            <a:r>
              <a:rPr lang="fa-IR" sz="2800" dirty="0" err="1">
                <a:cs typeface="B Nazanin" panose="00000400000000000000" pitchFamily="2" charset="-78"/>
              </a:rPr>
              <a:t>شبکه‌ی</a:t>
            </a:r>
            <a:r>
              <a:rPr lang="fa-IR" sz="2800" dirty="0">
                <a:cs typeface="B Nazanin" panose="00000400000000000000" pitchFamily="2" charset="-78"/>
              </a:rPr>
              <a:t> عصبی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لایه‌هایی</a:t>
            </a:r>
            <a:r>
              <a:rPr lang="fa-IR" sz="1800" dirty="0">
                <a:cs typeface="B Nazanin" panose="00000400000000000000" pitchFamily="2" charset="-78"/>
              </a:rPr>
              <a:t> از واحدهای </a:t>
            </a:r>
            <a:r>
              <a:rPr lang="fa-IR" sz="1800" dirty="0" err="1">
                <a:cs typeface="B Nazanin" panose="00000400000000000000" pitchFamily="2" charset="-78"/>
              </a:rPr>
              <a:t>محاسباتی</a:t>
            </a:r>
            <a:r>
              <a:rPr lang="fa-IR" sz="1800" dirty="0">
                <a:cs typeface="B Nazanin" panose="00000400000000000000" pitchFamily="2" charset="-78"/>
              </a:rPr>
              <a:t> (</a:t>
            </a:r>
            <a:r>
              <a:rPr lang="fa-IR" sz="1800" dirty="0" err="1">
                <a:cs typeface="B Nazanin" panose="00000400000000000000" pitchFamily="2" charset="-78"/>
              </a:rPr>
              <a:t>نورون</a:t>
            </a:r>
            <a:r>
              <a:rPr lang="fa-IR" sz="1800" dirty="0">
                <a:cs typeface="B Nazanin" panose="00000400000000000000" pitchFamily="2" charset="-78"/>
              </a:rPr>
              <a:t>)</a:t>
            </a: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بهینه‌سازی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وزن‌ها</a:t>
            </a:r>
            <a:endParaRPr lang="fa-IR" sz="1800" dirty="0"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دو فاز </a:t>
            </a:r>
            <a:r>
              <a:rPr lang="fa-IR" sz="1800" dirty="0" err="1">
                <a:cs typeface="B Nazanin" panose="00000400000000000000" pitchFamily="2" charset="-78"/>
              </a:rPr>
              <a:t>جلورانی</a:t>
            </a:r>
            <a:r>
              <a:rPr lang="fa-IR" sz="1800" dirty="0">
                <a:cs typeface="B Nazanin" panose="00000400000000000000" pitchFamily="2" charset="-78"/>
              </a:rPr>
              <a:t> و آموزش</a:t>
            </a:r>
          </a:p>
          <a:p>
            <a:pPr marL="742950" lvl="1" indent="-285750" algn="r" rtl="1">
              <a:spcAft>
                <a:spcPts val="1600"/>
              </a:spcAft>
              <a:buFont typeface="Wingdings" panose="05000000000000000000" pitchFamily="2" charset="2"/>
              <a:buChar char="§"/>
            </a:pPr>
            <a:endParaRPr lang="en-GB" sz="16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5362187"/>
              </p:ext>
            </p:extLst>
          </p:nvPr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E990A10-A486-4EF4-977D-26244389D378}"/>
              </a:ext>
            </a:extLst>
          </p:cNvPr>
          <p:cNvSpPr txBox="1"/>
          <p:nvPr/>
        </p:nvSpPr>
        <p:spPr>
          <a:xfrm>
            <a:off x="1733367" y="3538244"/>
            <a:ext cx="2257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شکل 3- یک </a:t>
            </a:r>
            <a:r>
              <a:rPr lang="fa-IR" sz="1200" dirty="0" err="1">
                <a:solidFill>
                  <a:schemeClr val="accent5"/>
                </a:solidFill>
                <a:cs typeface="B Nazanin" panose="00000400000000000000" pitchFamily="2" charset="-78"/>
              </a:rPr>
              <a:t>شبکه‌ی</a:t>
            </a:r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 عصبی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  <p:grpSp>
        <p:nvGrpSpPr>
          <p:cNvPr id="12" name="Google Shape;5953;p39">
            <a:extLst>
              <a:ext uri="{FF2B5EF4-FFF2-40B4-BE49-F238E27FC236}">
                <a16:creationId xmlns:a16="http://schemas.microsoft.com/office/drawing/2014/main" id="{D64D4212-CD2A-4D7D-B607-1E86348E9440}"/>
              </a:ext>
            </a:extLst>
          </p:cNvPr>
          <p:cNvGrpSpPr/>
          <p:nvPr/>
        </p:nvGrpSpPr>
        <p:grpSpPr>
          <a:xfrm>
            <a:off x="8358370" y="568706"/>
            <a:ext cx="344701" cy="313993"/>
            <a:chOff x="-40745125" y="3632900"/>
            <a:chExt cx="318225" cy="289875"/>
          </a:xfrm>
        </p:grpSpPr>
        <p:sp>
          <p:nvSpPr>
            <p:cNvPr id="14" name="Google Shape;5954;p39">
              <a:extLst>
                <a:ext uri="{FF2B5EF4-FFF2-40B4-BE49-F238E27FC236}">
                  <a16:creationId xmlns:a16="http://schemas.microsoft.com/office/drawing/2014/main" id="{C9B0C996-AEB2-495D-9218-E7BE9F937D22}"/>
                </a:ext>
              </a:extLst>
            </p:cNvPr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955;p39">
              <a:extLst>
                <a:ext uri="{FF2B5EF4-FFF2-40B4-BE49-F238E27FC236}">
                  <a16:creationId xmlns:a16="http://schemas.microsoft.com/office/drawing/2014/main" id="{79877D4B-91A4-44AA-962D-E395F1CE7E7A}"/>
                </a:ext>
              </a:extLst>
            </p:cNvPr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956;p39">
              <a:extLst>
                <a:ext uri="{FF2B5EF4-FFF2-40B4-BE49-F238E27FC236}">
                  <a16:creationId xmlns:a16="http://schemas.microsoft.com/office/drawing/2014/main" id="{72BC8899-4091-4835-9618-0ADF95264D0D}"/>
                </a:ext>
              </a:extLst>
            </p:cNvPr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57;p39">
              <a:extLst>
                <a:ext uri="{FF2B5EF4-FFF2-40B4-BE49-F238E27FC236}">
                  <a16:creationId xmlns:a16="http://schemas.microsoft.com/office/drawing/2014/main" id="{E9B0F38C-1591-4BFD-BEB5-42B8F0047375}"/>
                </a:ext>
              </a:extLst>
            </p:cNvPr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58;p39">
              <a:extLst>
                <a:ext uri="{FF2B5EF4-FFF2-40B4-BE49-F238E27FC236}">
                  <a16:creationId xmlns:a16="http://schemas.microsoft.com/office/drawing/2014/main" id="{6808805A-3419-4810-BEAA-B8854972AB7E}"/>
                </a:ext>
              </a:extLst>
            </p:cNvPr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59;p39">
              <a:extLst>
                <a:ext uri="{FF2B5EF4-FFF2-40B4-BE49-F238E27FC236}">
                  <a16:creationId xmlns:a16="http://schemas.microsoft.com/office/drawing/2014/main" id="{C996770C-F70B-43A9-AB2D-2EA1593A907E}"/>
                </a:ext>
              </a:extLst>
            </p:cNvPr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60;p39">
              <a:extLst>
                <a:ext uri="{FF2B5EF4-FFF2-40B4-BE49-F238E27FC236}">
                  <a16:creationId xmlns:a16="http://schemas.microsoft.com/office/drawing/2014/main" id="{1E5CEF62-16A8-4F2C-BE53-346A9F8EE68F}"/>
                </a:ext>
              </a:extLst>
            </p:cNvPr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FABB5B-F83E-4871-A873-0473954A4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3367" y="1496002"/>
            <a:ext cx="2257740" cy="20195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EA52D6D-CB3C-410E-B7B9-CCFF5E980D91}"/>
                  </a:ext>
                </a:extLst>
              </p:cNvPr>
              <p:cNvSpPr txBox="1"/>
              <p:nvPr/>
            </p:nvSpPr>
            <p:spPr>
              <a:xfrm>
                <a:off x="3991107" y="2385532"/>
                <a:ext cx="169325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EA52D6D-CB3C-410E-B7B9-CCFF5E980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107" y="2385532"/>
                <a:ext cx="1693251" cy="246221"/>
              </a:xfrm>
              <a:prstGeom prst="rect">
                <a:avLst/>
              </a:prstGeom>
              <a:blipFill>
                <a:blip r:embed="rId9"/>
                <a:stretch>
                  <a:fillRect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607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 err="1">
                <a:cs typeface="B Nazanin" panose="00000400000000000000" pitchFamily="2" charset="-78"/>
              </a:rPr>
              <a:t>شبکه‌ی</a:t>
            </a:r>
            <a:r>
              <a:rPr lang="fa-IR" sz="2800" dirty="0">
                <a:cs typeface="B Nazanin" panose="00000400000000000000" pitchFamily="2" charset="-78"/>
              </a:rPr>
              <a:t> عصبی </a:t>
            </a:r>
            <a:r>
              <a:rPr lang="fa-IR" sz="2800" dirty="0" err="1">
                <a:cs typeface="B Nazanin" panose="00000400000000000000" pitchFamily="2" charset="-78"/>
              </a:rPr>
              <a:t>کانولوشنی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به طور خاص مناسب </a:t>
            </a:r>
            <a:r>
              <a:rPr lang="fa-IR" sz="1800" dirty="0" err="1">
                <a:cs typeface="B Nazanin" panose="00000400000000000000" pitchFamily="2" charset="-78"/>
              </a:rPr>
              <a:t>داده‌های</a:t>
            </a:r>
            <a:r>
              <a:rPr lang="fa-IR" sz="1800" dirty="0">
                <a:cs typeface="B Nazanin" panose="00000400000000000000" pitchFamily="2" charset="-78"/>
              </a:rPr>
              <a:t> دو بعدی مثل تصویر</a:t>
            </a: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محلی بودن اطلاعات در تصویر</a:t>
            </a:r>
          </a:p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>
                <a:cs typeface="B Nazanin" panose="00000400000000000000" pitchFamily="2" charset="-78"/>
              </a:rPr>
              <a:t>جایگزینی </a:t>
            </a:r>
            <a:r>
              <a:rPr lang="fa-IR" sz="1800" dirty="0" err="1">
                <a:cs typeface="B Nazanin" panose="00000400000000000000" pitchFamily="2" charset="-78"/>
              </a:rPr>
              <a:t>لایه‌ی</a:t>
            </a:r>
            <a:r>
              <a:rPr lang="fa-IR" sz="1800" dirty="0">
                <a:cs typeface="B Nazanin" panose="00000400000000000000" pitchFamily="2" charset="-78"/>
              </a:rPr>
              <a:t> کاملا متصل با </a:t>
            </a:r>
            <a:r>
              <a:rPr lang="fa-IR" sz="1800" dirty="0" err="1">
                <a:cs typeface="B Nazanin" panose="00000400000000000000" pitchFamily="2" charset="-78"/>
              </a:rPr>
              <a:t>لایه‌ی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کانولوشن</a:t>
            </a:r>
            <a:endParaRPr lang="fa-IR" sz="18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حفظ اطلاعات همسایگی</a:t>
            </a: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 اشتراک </a:t>
            </a:r>
            <a:r>
              <a:rPr lang="fa-IR" sz="1600" dirty="0" err="1">
                <a:cs typeface="B Nazanin" panose="00000400000000000000" pitchFamily="2" charset="-78"/>
              </a:rPr>
              <a:t>وزن‌ها</a:t>
            </a:r>
            <a:endParaRPr lang="fa-IR" sz="1600" dirty="0">
              <a:cs typeface="B Nazanin" panose="00000400000000000000" pitchFamily="2" charset="-78"/>
            </a:endParaRPr>
          </a:p>
          <a:p>
            <a:pPr marL="742950" lvl="1" indent="-285750" algn="r" rt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1600" dirty="0">
                <a:cs typeface="B Nazanin" panose="00000400000000000000" pitchFamily="2" charset="-78"/>
              </a:rPr>
              <a:t>کاهش بعد</a:t>
            </a:r>
            <a:endParaRPr lang="en-GB" sz="16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Google Shape;5953;p39">
            <a:extLst>
              <a:ext uri="{FF2B5EF4-FFF2-40B4-BE49-F238E27FC236}">
                <a16:creationId xmlns:a16="http://schemas.microsoft.com/office/drawing/2014/main" id="{D64D4212-CD2A-4D7D-B607-1E86348E9440}"/>
              </a:ext>
            </a:extLst>
          </p:cNvPr>
          <p:cNvGrpSpPr/>
          <p:nvPr/>
        </p:nvGrpSpPr>
        <p:grpSpPr>
          <a:xfrm>
            <a:off x="8358370" y="568706"/>
            <a:ext cx="344701" cy="313993"/>
            <a:chOff x="-40745125" y="3632900"/>
            <a:chExt cx="318225" cy="289875"/>
          </a:xfrm>
        </p:grpSpPr>
        <p:sp>
          <p:nvSpPr>
            <p:cNvPr id="14" name="Google Shape;5954;p39">
              <a:extLst>
                <a:ext uri="{FF2B5EF4-FFF2-40B4-BE49-F238E27FC236}">
                  <a16:creationId xmlns:a16="http://schemas.microsoft.com/office/drawing/2014/main" id="{C9B0C996-AEB2-495D-9218-E7BE9F937D22}"/>
                </a:ext>
              </a:extLst>
            </p:cNvPr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955;p39">
              <a:extLst>
                <a:ext uri="{FF2B5EF4-FFF2-40B4-BE49-F238E27FC236}">
                  <a16:creationId xmlns:a16="http://schemas.microsoft.com/office/drawing/2014/main" id="{79877D4B-91A4-44AA-962D-E395F1CE7E7A}"/>
                </a:ext>
              </a:extLst>
            </p:cNvPr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956;p39">
              <a:extLst>
                <a:ext uri="{FF2B5EF4-FFF2-40B4-BE49-F238E27FC236}">
                  <a16:creationId xmlns:a16="http://schemas.microsoft.com/office/drawing/2014/main" id="{72BC8899-4091-4835-9618-0ADF95264D0D}"/>
                </a:ext>
              </a:extLst>
            </p:cNvPr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57;p39">
              <a:extLst>
                <a:ext uri="{FF2B5EF4-FFF2-40B4-BE49-F238E27FC236}">
                  <a16:creationId xmlns:a16="http://schemas.microsoft.com/office/drawing/2014/main" id="{E9B0F38C-1591-4BFD-BEB5-42B8F0047375}"/>
                </a:ext>
              </a:extLst>
            </p:cNvPr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58;p39">
              <a:extLst>
                <a:ext uri="{FF2B5EF4-FFF2-40B4-BE49-F238E27FC236}">
                  <a16:creationId xmlns:a16="http://schemas.microsoft.com/office/drawing/2014/main" id="{6808805A-3419-4810-BEAA-B8854972AB7E}"/>
                </a:ext>
              </a:extLst>
            </p:cNvPr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59;p39">
              <a:extLst>
                <a:ext uri="{FF2B5EF4-FFF2-40B4-BE49-F238E27FC236}">
                  <a16:creationId xmlns:a16="http://schemas.microsoft.com/office/drawing/2014/main" id="{C996770C-F70B-43A9-AB2D-2EA1593A907E}"/>
                </a:ext>
              </a:extLst>
            </p:cNvPr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60;p39">
              <a:extLst>
                <a:ext uri="{FF2B5EF4-FFF2-40B4-BE49-F238E27FC236}">
                  <a16:creationId xmlns:a16="http://schemas.microsoft.com/office/drawing/2014/main" id="{1E5CEF62-16A8-4F2C-BE53-346A9F8EE68F}"/>
                </a:ext>
              </a:extLst>
            </p:cNvPr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53283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 err="1">
                <a:cs typeface="B Nazanin" panose="00000400000000000000" pitchFamily="2" charset="-78"/>
              </a:rPr>
              <a:t>شبکه‌ی</a:t>
            </a:r>
            <a:r>
              <a:rPr lang="fa-IR" sz="2800" dirty="0">
                <a:cs typeface="B Nazanin" panose="00000400000000000000" pitchFamily="2" charset="-78"/>
              </a:rPr>
              <a:t> عصبی </a:t>
            </a:r>
            <a:r>
              <a:rPr lang="fa-IR" sz="2800" dirty="0" err="1">
                <a:cs typeface="B Nazanin" panose="00000400000000000000" pitchFamily="2" charset="-78"/>
              </a:rPr>
              <a:t>کانولوشنی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212112"/>
            <a:ext cx="7038900" cy="3266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fa-IR" sz="1800" dirty="0" err="1">
                <a:cs typeface="B Nazanin" panose="00000400000000000000" pitchFamily="2" charset="-78"/>
              </a:rPr>
              <a:t>لایه‌های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en-US" sz="1600" dirty="0">
                <a:cs typeface="B Nazanin" panose="00000400000000000000" pitchFamily="2" charset="-78"/>
              </a:rPr>
              <a:t>CNN</a:t>
            </a:r>
            <a:r>
              <a:rPr lang="fa-IR" sz="1600" dirty="0">
                <a:cs typeface="B Nazanin" panose="00000400000000000000" pitchFamily="2" charset="-78"/>
              </a:rPr>
              <a:t>: </a:t>
            </a:r>
            <a:r>
              <a:rPr lang="fa-IR" sz="1800" dirty="0" err="1">
                <a:cs typeface="B Nazanin" panose="00000400000000000000" pitchFamily="2" charset="-78"/>
              </a:rPr>
              <a:t>کانولوشن</a:t>
            </a:r>
            <a:r>
              <a:rPr lang="fa-IR" sz="1800" dirty="0">
                <a:cs typeface="B Nazanin" panose="00000400000000000000" pitchFamily="2" charset="-78"/>
              </a:rPr>
              <a:t>، ادغام، غیر خطی، کاملا متصل، </a:t>
            </a:r>
            <a:r>
              <a:rPr lang="fa-IR" sz="1800" dirty="0" err="1">
                <a:cs typeface="B Nazanin" panose="00000400000000000000" pitchFamily="2" charset="-78"/>
              </a:rPr>
              <a:t>نرمال‌سازی</a:t>
            </a:r>
            <a:r>
              <a:rPr lang="fa-IR" sz="1800" dirty="0">
                <a:cs typeface="B Nazanin" panose="00000400000000000000" pitchFamily="2" charset="-78"/>
              </a:rPr>
              <a:t>، </a:t>
            </a:r>
            <a:r>
              <a:rPr lang="en-US" sz="1600" dirty="0">
                <a:cs typeface="B Nazanin" panose="00000400000000000000" pitchFamily="2" charset="-78"/>
              </a:rPr>
              <a:t>dropout</a:t>
            </a:r>
            <a:r>
              <a:rPr lang="fa-IR" sz="1800" dirty="0">
                <a:cs typeface="B Nazanin" panose="00000400000000000000" pitchFamily="2" charset="-78"/>
              </a:rPr>
              <a:t>، </a:t>
            </a:r>
            <a:r>
              <a:rPr lang="en-US" sz="1600" dirty="0" err="1">
                <a:cs typeface="B Nazanin" panose="00000400000000000000" pitchFamily="2" charset="-78"/>
              </a:rPr>
              <a:t>softmax</a:t>
            </a:r>
            <a:endParaRPr lang="fa-IR" sz="20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99540-A315-4CD6-950C-4A06F1E4F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AF15504-5E87-41F2-89AD-F8718ADECEF7}"/>
              </a:ext>
            </a:extLst>
          </p:cNvPr>
          <p:cNvGraphicFramePr>
            <a:graphicFrameLocks/>
          </p:cNvGraphicFramePr>
          <p:nvPr/>
        </p:nvGraphicFramePr>
        <p:xfrm>
          <a:off x="1298448" y="4572000"/>
          <a:ext cx="6504938" cy="3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Google Shape;5953;p39">
            <a:extLst>
              <a:ext uri="{FF2B5EF4-FFF2-40B4-BE49-F238E27FC236}">
                <a16:creationId xmlns:a16="http://schemas.microsoft.com/office/drawing/2014/main" id="{D64D4212-CD2A-4D7D-B607-1E86348E9440}"/>
              </a:ext>
            </a:extLst>
          </p:cNvPr>
          <p:cNvGrpSpPr/>
          <p:nvPr/>
        </p:nvGrpSpPr>
        <p:grpSpPr>
          <a:xfrm>
            <a:off x="8358370" y="568706"/>
            <a:ext cx="344701" cy="313993"/>
            <a:chOff x="-40745125" y="3632900"/>
            <a:chExt cx="318225" cy="289875"/>
          </a:xfrm>
        </p:grpSpPr>
        <p:sp>
          <p:nvSpPr>
            <p:cNvPr id="14" name="Google Shape;5954;p39">
              <a:extLst>
                <a:ext uri="{FF2B5EF4-FFF2-40B4-BE49-F238E27FC236}">
                  <a16:creationId xmlns:a16="http://schemas.microsoft.com/office/drawing/2014/main" id="{C9B0C996-AEB2-495D-9218-E7BE9F937D22}"/>
                </a:ext>
              </a:extLst>
            </p:cNvPr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955;p39">
              <a:extLst>
                <a:ext uri="{FF2B5EF4-FFF2-40B4-BE49-F238E27FC236}">
                  <a16:creationId xmlns:a16="http://schemas.microsoft.com/office/drawing/2014/main" id="{79877D4B-91A4-44AA-962D-E395F1CE7E7A}"/>
                </a:ext>
              </a:extLst>
            </p:cNvPr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956;p39">
              <a:extLst>
                <a:ext uri="{FF2B5EF4-FFF2-40B4-BE49-F238E27FC236}">
                  <a16:creationId xmlns:a16="http://schemas.microsoft.com/office/drawing/2014/main" id="{72BC8899-4091-4835-9618-0ADF95264D0D}"/>
                </a:ext>
              </a:extLst>
            </p:cNvPr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57;p39">
              <a:extLst>
                <a:ext uri="{FF2B5EF4-FFF2-40B4-BE49-F238E27FC236}">
                  <a16:creationId xmlns:a16="http://schemas.microsoft.com/office/drawing/2014/main" id="{E9B0F38C-1591-4BFD-BEB5-42B8F0047375}"/>
                </a:ext>
              </a:extLst>
            </p:cNvPr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58;p39">
              <a:extLst>
                <a:ext uri="{FF2B5EF4-FFF2-40B4-BE49-F238E27FC236}">
                  <a16:creationId xmlns:a16="http://schemas.microsoft.com/office/drawing/2014/main" id="{6808805A-3419-4810-BEAA-B8854972AB7E}"/>
                </a:ext>
              </a:extLst>
            </p:cNvPr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59;p39">
              <a:extLst>
                <a:ext uri="{FF2B5EF4-FFF2-40B4-BE49-F238E27FC236}">
                  <a16:creationId xmlns:a16="http://schemas.microsoft.com/office/drawing/2014/main" id="{C996770C-F70B-43A9-AB2D-2EA1593A907E}"/>
                </a:ext>
              </a:extLst>
            </p:cNvPr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60;p39">
              <a:extLst>
                <a:ext uri="{FF2B5EF4-FFF2-40B4-BE49-F238E27FC236}">
                  <a16:creationId xmlns:a16="http://schemas.microsoft.com/office/drawing/2014/main" id="{1E5CEF62-16A8-4F2C-BE53-346A9F8EE68F}"/>
                </a:ext>
              </a:extLst>
            </p:cNvPr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3D894EF-6929-4444-9801-FB42B7032C2C}"/>
              </a:ext>
            </a:extLst>
          </p:cNvPr>
          <p:cNvSpPr txBox="1"/>
          <p:nvPr/>
        </p:nvSpPr>
        <p:spPr>
          <a:xfrm>
            <a:off x="946297" y="4220481"/>
            <a:ext cx="7251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شکل 4- تشریح یک </a:t>
            </a:r>
            <a:r>
              <a:rPr lang="en-US" sz="1200" dirty="0">
                <a:solidFill>
                  <a:schemeClr val="accent5"/>
                </a:solidFill>
                <a:cs typeface="B Nazanin" panose="00000400000000000000" pitchFamily="2" charset="-78"/>
              </a:rPr>
              <a:t>CNN</a:t>
            </a:r>
            <a:r>
              <a:rPr lang="fa-IR" sz="1200" dirty="0">
                <a:solidFill>
                  <a:schemeClr val="accent5"/>
                </a:solidFill>
                <a:cs typeface="B Nazanin" panose="00000400000000000000" pitchFamily="2" charset="-78"/>
              </a:rPr>
              <a:t> [10]</a:t>
            </a:r>
            <a:endParaRPr lang="en-US" sz="1200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F6A39-7858-4F64-9A15-A92261B12A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925" y="2107686"/>
            <a:ext cx="653415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72428"/>
      </p:ext>
    </p:extLst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3215</Words>
  <Application>Microsoft Office PowerPoint</Application>
  <PresentationFormat>On-screen Show (16:9)</PresentationFormat>
  <Paragraphs>545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Cambria Math</vt:lpstr>
      <vt:lpstr>Lato</vt:lpstr>
      <vt:lpstr>Average</vt:lpstr>
      <vt:lpstr>Wingdings</vt:lpstr>
      <vt:lpstr>Montserrat</vt:lpstr>
      <vt:lpstr>Tw Cen MT</vt:lpstr>
      <vt:lpstr>Focus</vt:lpstr>
      <vt:lpstr>پیاده‌سازی تابع کانولوشن و ادغام روی FPGA</vt:lpstr>
      <vt:lpstr>فهرست</vt:lpstr>
      <vt:lpstr>مقدمه و انگیزه</vt:lpstr>
      <vt:lpstr>مقدمه و انگیزه</vt:lpstr>
      <vt:lpstr>مقدمه و انگیزه</vt:lpstr>
      <vt:lpstr>سیستم‌های نهفته و CNN</vt:lpstr>
      <vt:lpstr>معرفی مبانی: شبکه‌ی عصبی</vt:lpstr>
      <vt:lpstr>شبکه‌ی عصبی کانولوشنی</vt:lpstr>
      <vt:lpstr>شبکه‌ی عصبی کانولوشنی</vt:lpstr>
      <vt:lpstr>FPGA</vt:lpstr>
      <vt:lpstr>FPGA</vt:lpstr>
      <vt:lpstr>پیاده‌سازی روی FPGA</vt:lpstr>
      <vt:lpstr>سنتز سطح بالا (HLS)</vt:lpstr>
      <vt:lpstr>سنتز سطح بالا (HLS)</vt:lpstr>
      <vt:lpstr>مرور کارهای مرتبط: معماری شتاب‌دهنده‌های FPGA</vt:lpstr>
      <vt:lpstr>محدودیت‌های شتاب‌دهنده‌های FPGA</vt:lpstr>
      <vt:lpstr>بهینه‌سازی‌های ارائه شده</vt:lpstr>
      <vt:lpstr>بهینه‌سازی مدل: فشرده‌سازی</vt:lpstr>
      <vt:lpstr>pipeCNN [23]</vt:lpstr>
      <vt:lpstr>FINN [24]</vt:lpstr>
      <vt:lpstr>پیاده‌سازی: جریان طراحی</vt:lpstr>
      <vt:lpstr>هدف</vt:lpstr>
      <vt:lpstr>فیلترها</vt:lpstr>
      <vt:lpstr>برخی جزییات پیاده‌سازی</vt:lpstr>
      <vt:lpstr>پیاده‌سازی توابع</vt:lpstr>
      <vt:lpstr>بهینه‌سازی: Dataflow</vt:lpstr>
      <vt:lpstr>محدودیت‌های Dataflow</vt:lpstr>
      <vt:lpstr>بهینه‌سازی: خط لوله و باز کردن حلقه</vt:lpstr>
      <vt:lpstr>نیمکت آزمون (Testbench)</vt:lpstr>
      <vt:lpstr>نیمکت آزمون (Testbench)</vt:lpstr>
      <vt:lpstr>نیمکت آزمون (Testbench)</vt:lpstr>
      <vt:lpstr>نیمکت آزمون (Testbench)</vt:lpstr>
      <vt:lpstr>کد معادل نرم‌افزاری</vt:lpstr>
      <vt:lpstr>شبیه‌سازی توأم C و RTL</vt:lpstr>
      <vt:lpstr>آزمایش بر روی برد</vt:lpstr>
      <vt:lpstr>طرح کامل در Vivado</vt:lpstr>
      <vt:lpstr>آزمایش بر روی برد</vt:lpstr>
      <vt:lpstr>اجرا بر روی برد</vt:lpstr>
      <vt:lpstr>اجرا بر روی برد</vt:lpstr>
      <vt:lpstr>اجرا بر روی برد</vt:lpstr>
      <vt:lpstr>اجرا بر روی برد</vt:lpstr>
      <vt:lpstr>تحلیل نتایج</vt:lpstr>
      <vt:lpstr>تحلیل نتایج</vt:lpstr>
      <vt:lpstr>جمع‌بندی</vt:lpstr>
      <vt:lpstr>کارهای آینده</vt:lpstr>
      <vt:lpstr>تقدیر و تشکر</vt:lpstr>
      <vt:lpstr>منابع</vt:lpstr>
      <vt:lpstr>منابع</vt:lpstr>
      <vt:lpstr>منابع</vt:lpstr>
      <vt:lpstr>منابع</vt:lpstr>
      <vt:lpstr>منابع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Prototyping Presentation</dc:title>
  <cp:lastModifiedBy>Sina M</cp:lastModifiedBy>
  <cp:revision>70</cp:revision>
  <dcterms:modified xsi:type="dcterms:W3CDTF">2019-06-26T10:07:38Z</dcterms:modified>
</cp:coreProperties>
</file>